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7" r:id="rId1"/>
  </p:sldMasterIdLst>
  <p:sldIdLst>
    <p:sldId id="256" r:id="rId2"/>
    <p:sldId id="257" r:id="rId3"/>
    <p:sldId id="258" r:id="rId4"/>
    <p:sldId id="271" r:id="rId5"/>
    <p:sldId id="272" r:id="rId6"/>
    <p:sldId id="275" r:id="rId7"/>
    <p:sldId id="274" r:id="rId8"/>
    <p:sldId id="273" r:id="rId9"/>
    <p:sldId id="277" r:id="rId10"/>
    <p:sldId id="259" r:id="rId11"/>
    <p:sldId id="260" r:id="rId12"/>
    <p:sldId id="268" r:id="rId13"/>
    <p:sldId id="269" r:id="rId14"/>
    <p:sldId id="270" r:id="rId15"/>
    <p:sldId id="278" r:id="rId16"/>
    <p:sldId id="279" r:id="rId17"/>
    <p:sldId id="280" r:id="rId18"/>
    <p:sldId id="281" r:id="rId19"/>
    <p:sldId id="282" r:id="rId20"/>
    <p:sldId id="283" r:id="rId21"/>
    <p:sldId id="284" r:id="rId22"/>
    <p:sldId id="285" r:id="rId23"/>
    <p:sldId id="286" r:id="rId24"/>
    <p:sldId id="289" r:id="rId25"/>
    <p:sldId id="287" r:id="rId26"/>
    <p:sldId id="290" r:id="rId27"/>
    <p:sldId id="288" r:id="rId28"/>
    <p:sldId id="291" r:id="rId29"/>
    <p:sldId id="261" r:id="rId30"/>
    <p:sldId id="262" r:id="rId31"/>
    <p:sldId id="292" r:id="rId32"/>
    <p:sldId id="293" r:id="rId33"/>
    <p:sldId id="263" r:id="rId34"/>
    <p:sldId id="264" r:id="rId35"/>
    <p:sldId id="295" r:id="rId36"/>
    <p:sldId id="294" r:id="rId37"/>
    <p:sldId id="265" r:id="rId38"/>
    <p:sldId id="266" r:id="rId39"/>
    <p:sldId id="296" r:id="rId40"/>
    <p:sldId id="267"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D950F98-ED24-4C24-AF54-D759CE1A3E5A}" v="1128" dt="2023-03-29T11:10:48.019"/>
    <p1510:client id="{86FF938E-9930-4CBD-9598-633048D764C0}" v="352" dt="2023-03-27T14:54:53.140"/>
    <p1510:client id="{8C3B78AB-7062-4739-929A-D8CFCD75F701}" v="504" dt="2023-03-29T17:32:42.395"/>
    <p1510:client id="{B9ECB0D1-D517-4175-A470-EDEA258A9FD4}" v="389" dt="2023-03-28T18:26:11.019"/>
    <p1510:client id="{F4989671-994A-491F-B2F5-54B752462ABC}" v="1017" dt="2023-03-29T12:36:50.14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2" autoAdjust="0"/>
    <p:restoredTop sz="94660"/>
  </p:normalViewPr>
  <p:slideViewPr>
    <p:cSldViewPr snapToGrid="0">
      <p:cViewPr varScale="1">
        <p:scale>
          <a:sx n="86" d="100"/>
          <a:sy n="86" d="100"/>
        </p:scale>
        <p:origin x="96" y="8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microsoft.com/office/2015/10/relationships/revisionInfo" Target="revisionInfo.xml"/><Relationship Id="rId20" Type="http://schemas.openxmlformats.org/officeDocument/2006/relationships/slide" Target="slides/slide19.xml"/><Relationship Id="rId41" Type="http://schemas.openxmlformats.org/officeDocument/2006/relationships/slide" Target="slides/slide40.xml"/></Relationships>
</file>

<file path=ppt/diagrams/_rels/data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diagrams/colors1.xml><?xml version="1.0" encoding="utf-8"?>
<dgm:colorsDef xmlns:dgm="http://schemas.openxmlformats.org/drawingml/2006/diagram" xmlns:a="http://schemas.openxmlformats.org/drawingml/2006/main" uniqueId="urn:microsoft.com/office/officeart/2005/8/colors/accent6_3">
  <dgm:title val=""/>
  <dgm:desc val=""/>
  <dgm:catLst>
    <dgm:cat type="accent6" pri="11300"/>
  </dgm:catLst>
  <dgm:styleLbl name="node0">
    <dgm:fillClrLst meth="repeat">
      <a:schemeClr val="accent6">
        <a:shade val="80000"/>
      </a:schemeClr>
    </dgm:fillClrLst>
    <dgm:linClrLst meth="repeat">
      <a:schemeClr val="lt1"/>
    </dgm:linClrLst>
    <dgm:effectClrLst/>
    <dgm:txLinClrLst/>
    <dgm:txFillClrLst/>
    <dgm:txEffectClrLst/>
  </dgm:styleLbl>
  <dgm:styleLbl name="node1">
    <dgm:fillClrLst>
      <a:schemeClr val="accent6">
        <a:shade val="80000"/>
      </a:schemeClr>
      <a:schemeClr val="accent6">
        <a:tint val="70000"/>
      </a:schemeClr>
    </dgm:fillClrLst>
    <dgm:linClrLst meth="repeat">
      <a:schemeClr val="lt1"/>
    </dgm:linClrLst>
    <dgm:effectClrLst/>
    <dgm:txLinClrLst/>
    <dgm:txFillClrLst/>
    <dgm:txEffectClrLst/>
  </dgm:styleLbl>
  <dgm:styleLbl name="alignNode1">
    <dgm:fillClrLst>
      <a:schemeClr val="accent6">
        <a:shade val="80000"/>
      </a:schemeClr>
      <a:schemeClr val="accent6">
        <a:tint val="70000"/>
      </a:schemeClr>
    </dgm:fillClrLst>
    <dgm:linClrLst>
      <a:schemeClr val="accent6">
        <a:shade val="80000"/>
      </a:schemeClr>
      <a:schemeClr val="accent6">
        <a:tint val="70000"/>
      </a:schemeClr>
    </dgm:linClrLst>
    <dgm:effectClrLst/>
    <dgm:txLinClrLst/>
    <dgm:txFillClrLst/>
    <dgm:txEffectClrLst/>
  </dgm:styleLbl>
  <dgm:styleLbl name="lnNode1">
    <dgm:fillClrLst>
      <a:schemeClr val="accent6">
        <a:shade val="80000"/>
      </a:schemeClr>
      <a:schemeClr val="accent6">
        <a:tint val="70000"/>
      </a:schemeClr>
    </dgm:fillClrLst>
    <dgm:linClrLst meth="repeat">
      <a:schemeClr val="lt1"/>
    </dgm:linClrLst>
    <dgm:effectClrLst/>
    <dgm:txLinClrLst/>
    <dgm:txFillClrLst/>
    <dgm:txEffectClrLst/>
  </dgm:styleLbl>
  <dgm:styleLbl name="vennNode1">
    <dgm:fillClrLst>
      <a:schemeClr val="accent6">
        <a:shade val="80000"/>
        <a:alpha val="50000"/>
      </a:schemeClr>
      <a:schemeClr val="accent6">
        <a:tint val="70000"/>
        <a:alpha val="50000"/>
      </a:schemeClr>
    </dgm:fillClrLst>
    <dgm:linClrLst meth="repeat">
      <a:schemeClr val="lt1"/>
    </dgm:linClrLst>
    <dgm:effectClrLst/>
    <dgm:txLinClrLst/>
    <dgm:txFillClrLst/>
    <dgm:txEffectClrLst/>
  </dgm:styleLbl>
  <dgm:styleLbl name="node2">
    <dgm:fillClrLst>
      <a:schemeClr val="accent6">
        <a:tint val="99000"/>
      </a:schemeClr>
    </dgm:fillClrLst>
    <dgm:linClrLst meth="repeat">
      <a:schemeClr val="lt1"/>
    </dgm:linClrLst>
    <dgm:effectClrLst/>
    <dgm:txLinClrLst/>
    <dgm:txFillClrLst/>
    <dgm:txEffectClrLst/>
  </dgm:styleLbl>
  <dgm:styleLbl name="node3">
    <dgm:fillClrLst>
      <a:schemeClr val="accent6">
        <a:tint val="80000"/>
      </a:schemeClr>
    </dgm:fillClrLst>
    <dgm:linClrLst meth="repeat">
      <a:schemeClr val="lt1"/>
    </dgm:linClrLst>
    <dgm:effectClrLst/>
    <dgm:txLinClrLst/>
    <dgm:txFillClrLst/>
    <dgm:txEffectClrLst/>
  </dgm:styleLbl>
  <dgm:styleLbl name="node4">
    <dgm:fillClrLst>
      <a:schemeClr val="accent6">
        <a:tint val="70000"/>
      </a:schemeClr>
    </dgm:fillClrLst>
    <dgm:linClrLst meth="repeat">
      <a:schemeClr val="lt1"/>
    </dgm:linClrLst>
    <dgm:effectClrLst/>
    <dgm:txLinClrLst/>
    <dgm:txFillClrLst/>
    <dgm:txEffectClrLst/>
  </dgm:styleLbl>
  <dgm:styleLbl name="f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dgm:txEffectClrLst/>
  </dgm:styleLbl>
  <dgm:styleLbl name="fg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lt1"/>
    </dgm:txFillClrLst>
    <dgm:txEffectClrLst/>
  </dgm:styleLbl>
  <dgm:styleLbl name="bg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lt1"/>
    </dgm:txFillClrLst>
    <dgm:txEffectClrLst/>
  </dgm:styleLbl>
  <dgm:styleLbl name="sibTrans1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shade val="80000"/>
      </a:schemeClr>
    </dgm:fillClrLst>
    <dgm:linClrLst meth="repeat">
      <a:schemeClr val="lt1"/>
    </dgm:linClrLst>
    <dgm:effectClrLst/>
    <dgm:txLinClrLst/>
    <dgm:txFillClrLst/>
    <dgm:txEffectClrLst/>
  </dgm:styleLbl>
  <dgm:styleLbl name="asst1">
    <dgm:fillClrLst meth="repeat">
      <a:schemeClr val="accent6">
        <a:shade val="80000"/>
      </a:schemeClr>
    </dgm:fillClrLst>
    <dgm:linClrLst meth="repeat">
      <a:schemeClr val="lt1"/>
    </dgm:linClrLst>
    <dgm:effectClrLst/>
    <dgm:txLinClrLst/>
    <dgm:txFillClrLst/>
    <dgm:txEffectClrLst/>
  </dgm:styleLbl>
  <dgm:styleLbl name="asst2">
    <dgm:fillClrLst>
      <a:schemeClr val="accent6">
        <a:tint val="99000"/>
      </a:schemeClr>
    </dgm:fillClrLst>
    <dgm:linClrLst meth="repeat">
      <a:schemeClr val="lt1"/>
    </dgm:linClrLst>
    <dgm:effectClrLst/>
    <dgm:txLinClrLst/>
    <dgm:txFillClrLst/>
    <dgm:txEffectClrLst/>
  </dgm:styleLbl>
  <dgm:styleLbl name="asst3">
    <dgm:fillClrLst>
      <a:schemeClr val="accent6">
        <a:tint val="80000"/>
      </a:schemeClr>
    </dgm:fillClrLst>
    <dgm:linClrLst meth="repeat">
      <a:schemeClr val="lt1"/>
    </dgm:linClrLst>
    <dgm:effectClrLst/>
    <dgm:txLinClrLst/>
    <dgm:txFillClrLst/>
    <dgm:txEffectClrLst/>
  </dgm:styleLbl>
  <dgm:styleLbl name="asst4">
    <dgm:fillClrLst>
      <a:schemeClr val="accent6">
        <a:tint val="70000"/>
      </a:schemeClr>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lt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9000"/>
      </a:schemeClr>
    </dgm:fillClrLst>
    <dgm:linClrLst meth="repeat">
      <a:schemeClr val="accent6">
        <a:tint val="99000"/>
      </a:schemeClr>
    </dgm:linClrLst>
    <dgm:effectClrLst/>
    <dgm:txLinClrLst/>
    <dgm:txFillClrLst meth="repeat">
      <a:schemeClr val="tx1"/>
    </dgm:txFillClrLst>
    <dgm:txEffectClrLst/>
  </dgm:styleLbl>
  <dgm:styleLbl name="parChTrans1D3">
    <dgm:fillClrLst meth="repeat">
      <a:schemeClr val="accent6">
        <a:tint val="80000"/>
      </a:schemeClr>
    </dgm:fillClrLst>
    <dgm:linClrLst meth="repeat">
      <a:schemeClr val="accent6">
        <a:tint val="80000"/>
      </a:schemeClr>
    </dgm:linClrLst>
    <dgm:effectClrLst/>
    <dgm:txLinClrLst/>
    <dgm:txFillClrLst meth="repeat">
      <a:schemeClr val="tx1"/>
    </dgm:txFillClrLst>
    <dgm:txEffectClrLst/>
  </dgm:styleLbl>
  <dgm:styleLbl name="parChTrans1D4">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6">
        <a:shade val="80000"/>
      </a:schemeClr>
      <a:schemeClr val="accent6">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72E96ED-5230-4637-AA85-5C1D4C98C827}" type="doc">
      <dgm:prSet loTypeId="urn:microsoft.com/office/officeart/2018/2/layout/IconVerticalSolidList" loCatId="icon" qsTypeId="urn:microsoft.com/office/officeart/2005/8/quickstyle/simple1" qsCatId="simple" csTypeId="urn:microsoft.com/office/officeart/2005/8/colors/accent6_3" csCatId="accent6" phldr="1"/>
      <dgm:spPr/>
      <dgm:t>
        <a:bodyPr/>
        <a:lstStyle/>
        <a:p>
          <a:endParaRPr lang="en-US"/>
        </a:p>
      </dgm:t>
    </dgm:pt>
    <dgm:pt modelId="{997ADA00-1BD2-4A60-9C8A-A0268F2B286F}">
      <dgm:prSet/>
      <dgm:spPr/>
      <dgm:t>
        <a:bodyPr/>
        <a:lstStyle/>
        <a:p>
          <a:pPr>
            <a:lnSpc>
              <a:spcPct val="100000"/>
            </a:lnSpc>
          </a:pPr>
          <a:r>
            <a:rPr lang="en-US" dirty="0"/>
            <a:t>Date</a:t>
          </a:r>
        </a:p>
      </dgm:t>
    </dgm:pt>
    <dgm:pt modelId="{F5877EB6-1080-4FEF-B1D0-66701D629808}" type="parTrans" cxnId="{227EDD24-347C-4E3B-AE0B-AE2BCE8B8FF8}">
      <dgm:prSet/>
      <dgm:spPr/>
      <dgm:t>
        <a:bodyPr/>
        <a:lstStyle/>
        <a:p>
          <a:endParaRPr lang="en-US"/>
        </a:p>
      </dgm:t>
    </dgm:pt>
    <dgm:pt modelId="{42815E1E-07F7-43A1-8B57-263A3CD6AC6A}" type="sibTrans" cxnId="{227EDD24-347C-4E3B-AE0B-AE2BCE8B8FF8}">
      <dgm:prSet/>
      <dgm:spPr/>
      <dgm:t>
        <a:bodyPr/>
        <a:lstStyle/>
        <a:p>
          <a:endParaRPr lang="en-US"/>
        </a:p>
      </dgm:t>
    </dgm:pt>
    <dgm:pt modelId="{41E648C6-833F-4693-8DB8-D775AAEA1104}">
      <dgm:prSet/>
      <dgm:spPr/>
      <dgm:t>
        <a:bodyPr/>
        <a:lstStyle/>
        <a:p>
          <a:pPr>
            <a:lnSpc>
              <a:spcPct val="100000"/>
            </a:lnSpc>
          </a:pPr>
          <a:r>
            <a:rPr lang="en-US" dirty="0">
              <a:latin typeface="Avenir Next LT Pro"/>
            </a:rPr>
            <a:t>date</a:t>
          </a:r>
          <a:r>
            <a:rPr lang="en-US" dirty="0"/>
            <a:t> of product sold</a:t>
          </a:r>
        </a:p>
      </dgm:t>
    </dgm:pt>
    <dgm:pt modelId="{68C77AC6-A60A-4527-AFC5-783DE6A0A262}" type="parTrans" cxnId="{86F5CB21-4801-499F-AB2B-EBC87BDABF7F}">
      <dgm:prSet/>
      <dgm:spPr/>
      <dgm:t>
        <a:bodyPr/>
        <a:lstStyle/>
        <a:p>
          <a:endParaRPr lang="en-US"/>
        </a:p>
      </dgm:t>
    </dgm:pt>
    <dgm:pt modelId="{1DF178B2-CCEB-41B5-AC50-4C1558B10E1E}" type="sibTrans" cxnId="{86F5CB21-4801-499F-AB2B-EBC87BDABF7F}">
      <dgm:prSet/>
      <dgm:spPr/>
      <dgm:t>
        <a:bodyPr/>
        <a:lstStyle/>
        <a:p>
          <a:endParaRPr lang="en-US"/>
        </a:p>
      </dgm:t>
    </dgm:pt>
    <dgm:pt modelId="{8592D6C5-B46C-45C3-B194-673280901C8E}">
      <dgm:prSet/>
      <dgm:spPr/>
      <dgm:t>
        <a:bodyPr/>
        <a:lstStyle/>
        <a:p>
          <a:pPr>
            <a:lnSpc>
              <a:spcPct val="100000"/>
            </a:lnSpc>
          </a:pPr>
          <a:r>
            <a:rPr lang="en-US" dirty="0" err="1"/>
            <a:t>Order</a:t>
          </a:r>
          <a:r>
            <a:rPr lang="en-US" dirty="0" err="1">
              <a:latin typeface="Avenir Next LT Pro"/>
            </a:rPr>
            <a:t>_id</a:t>
          </a:r>
          <a:endParaRPr lang="en-US" dirty="0" err="1"/>
        </a:p>
      </dgm:t>
    </dgm:pt>
    <dgm:pt modelId="{977785B0-4CF1-494D-B5B6-9DAC0F0DE118}" type="parTrans" cxnId="{A1B198C2-38C1-4A6B-990F-831CC593180F}">
      <dgm:prSet/>
      <dgm:spPr/>
      <dgm:t>
        <a:bodyPr/>
        <a:lstStyle/>
        <a:p>
          <a:endParaRPr lang="en-US"/>
        </a:p>
      </dgm:t>
    </dgm:pt>
    <dgm:pt modelId="{F19C631D-DF82-4153-B1C4-F5A2B77DB4AE}" type="sibTrans" cxnId="{A1B198C2-38C1-4A6B-990F-831CC593180F}">
      <dgm:prSet/>
      <dgm:spPr/>
      <dgm:t>
        <a:bodyPr/>
        <a:lstStyle/>
        <a:p>
          <a:endParaRPr lang="en-US"/>
        </a:p>
      </dgm:t>
    </dgm:pt>
    <dgm:pt modelId="{E9C2665C-C973-4388-BAE7-425B18AD6D67}">
      <dgm:prSet/>
      <dgm:spPr/>
      <dgm:t>
        <a:bodyPr/>
        <a:lstStyle/>
        <a:p>
          <a:pPr>
            <a:lnSpc>
              <a:spcPct val="100000"/>
            </a:lnSpc>
          </a:pPr>
          <a:r>
            <a:rPr lang="en-US" dirty="0">
              <a:latin typeface="Avenir Next LT Pro"/>
            </a:rPr>
            <a:t>Id</a:t>
          </a:r>
          <a:r>
            <a:rPr lang="en-US" dirty="0"/>
            <a:t> of the order</a:t>
          </a:r>
        </a:p>
      </dgm:t>
    </dgm:pt>
    <dgm:pt modelId="{5EC2B90A-2A95-4834-B89F-FD3198D7E483}" type="parTrans" cxnId="{488C978E-F7E1-4879-A61E-FCC05475AA01}">
      <dgm:prSet/>
      <dgm:spPr/>
      <dgm:t>
        <a:bodyPr/>
        <a:lstStyle/>
        <a:p>
          <a:endParaRPr lang="en-US"/>
        </a:p>
      </dgm:t>
    </dgm:pt>
    <dgm:pt modelId="{C0D42EDD-FE13-4045-BBC7-373C0B9B8190}" type="sibTrans" cxnId="{488C978E-F7E1-4879-A61E-FCC05475AA01}">
      <dgm:prSet/>
      <dgm:spPr/>
      <dgm:t>
        <a:bodyPr/>
        <a:lstStyle/>
        <a:p>
          <a:endParaRPr lang="en-US"/>
        </a:p>
      </dgm:t>
    </dgm:pt>
    <dgm:pt modelId="{E2786ACA-EEBC-49A1-A104-C73E8AC25675}">
      <dgm:prSet phldr="0"/>
      <dgm:spPr/>
      <dgm:t>
        <a:bodyPr/>
        <a:lstStyle/>
        <a:p>
          <a:pPr>
            <a:lnSpc>
              <a:spcPct val="100000"/>
            </a:lnSpc>
          </a:pPr>
          <a:r>
            <a:rPr lang="en-US" dirty="0">
              <a:latin typeface="Avenir Next LT Pro"/>
            </a:rPr>
            <a:t>Product</a:t>
          </a:r>
          <a:endParaRPr lang="en-US" dirty="0"/>
        </a:p>
      </dgm:t>
    </dgm:pt>
    <dgm:pt modelId="{979F1EBC-E937-4BA8-B05D-BA2C17FF33F5}" type="parTrans" cxnId="{F71F1FF9-3613-4CA5-AB96-9B93290F1A91}">
      <dgm:prSet/>
      <dgm:spPr/>
      <dgm:t>
        <a:bodyPr/>
        <a:lstStyle/>
        <a:p>
          <a:endParaRPr lang="en-US"/>
        </a:p>
      </dgm:t>
    </dgm:pt>
    <dgm:pt modelId="{F95868B1-993D-4296-B87F-9CECA2B48B4B}" type="sibTrans" cxnId="{F71F1FF9-3613-4CA5-AB96-9B93290F1A91}">
      <dgm:prSet/>
      <dgm:spPr/>
      <dgm:t>
        <a:bodyPr/>
        <a:lstStyle/>
        <a:p>
          <a:endParaRPr lang="en-US"/>
        </a:p>
      </dgm:t>
    </dgm:pt>
    <dgm:pt modelId="{21B2B3A7-85ED-4DD2-B9F5-21FE9DFBB3A9}">
      <dgm:prSet/>
      <dgm:spPr/>
      <dgm:t>
        <a:bodyPr/>
        <a:lstStyle/>
        <a:p>
          <a:pPr>
            <a:lnSpc>
              <a:spcPct val="100000"/>
            </a:lnSpc>
          </a:pPr>
          <a:r>
            <a:rPr lang="en-US" dirty="0">
              <a:latin typeface="Avenir Next LT Pro"/>
            </a:rPr>
            <a:t>Name</a:t>
          </a:r>
          <a:r>
            <a:rPr lang="en-US" dirty="0"/>
            <a:t> of the Product sold</a:t>
          </a:r>
        </a:p>
      </dgm:t>
    </dgm:pt>
    <dgm:pt modelId="{98AB2EBC-6D18-4FD0-B682-456242D573D0}" type="parTrans" cxnId="{7856976F-BA0B-49DA-8578-9DD316A66793}">
      <dgm:prSet/>
      <dgm:spPr/>
      <dgm:t>
        <a:bodyPr/>
        <a:lstStyle/>
        <a:p>
          <a:endParaRPr lang="en-US"/>
        </a:p>
      </dgm:t>
    </dgm:pt>
    <dgm:pt modelId="{710D3026-F31D-49D8-B9B5-01597EC089C6}" type="sibTrans" cxnId="{7856976F-BA0B-49DA-8578-9DD316A66793}">
      <dgm:prSet/>
      <dgm:spPr/>
      <dgm:t>
        <a:bodyPr/>
        <a:lstStyle/>
        <a:p>
          <a:endParaRPr lang="en-US"/>
        </a:p>
      </dgm:t>
    </dgm:pt>
    <dgm:pt modelId="{5A6C9BF8-2D8B-4678-8131-C68E5ACE06CA}" type="pres">
      <dgm:prSet presAssocID="{872E96ED-5230-4637-AA85-5C1D4C98C827}" presName="root" presStyleCnt="0">
        <dgm:presLayoutVars>
          <dgm:dir/>
          <dgm:resizeHandles val="exact"/>
        </dgm:presLayoutVars>
      </dgm:prSet>
      <dgm:spPr/>
    </dgm:pt>
    <dgm:pt modelId="{73455BFC-79E8-49B2-A1DF-B9BE6AC67C6A}" type="pres">
      <dgm:prSet presAssocID="{997ADA00-1BD2-4A60-9C8A-A0268F2B286F}" presName="compNode" presStyleCnt="0"/>
      <dgm:spPr/>
    </dgm:pt>
    <dgm:pt modelId="{9B29AFF4-1F57-4914-BF31-5600A86EC265}" type="pres">
      <dgm:prSet presAssocID="{997ADA00-1BD2-4A60-9C8A-A0268F2B286F}" presName="bgRect" presStyleLbl="bgShp" presStyleIdx="0" presStyleCnt="3"/>
      <dgm:spPr/>
    </dgm:pt>
    <dgm:pt modelId="{24310F1A-8F6B-42D2-A6EA-52360C45FAEB}" type="pres">
      <dgm:prSet presAssocID="{997ADA00-1BD2-4A60-9C8A-A0268F2B286F}"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Daily Calendar"/>
        </a:ext>
      </dgm:extLst>
    </dgm:pt>
    <dgm:pt modelId="{745BFCD5-6668-417C-8DE5-0286CD5F16BE}" type="pres">
      <dgm:prSet presAssocID="{997ADA00-1BD2-4A60-9C8A-A0268F2B286F}" presName="spaceRect" presStyleCnt="0"/>
      <dgm:spPr/>
    </dgm:pt>
    <dgm:pt modelId="{BC2F31FB-2571-46A5-BA3E-8C05D66FF819}" type="pres">
      <dgm:prSet presAssocID="{997ADA00-1BD2-4A60-9C8A-A0268F2B286F}" presName="parTx" presStyleLbl="revTx" presStyleIdx="0" presStyleCnt="6">
        <dgm:presLayoutVars>
          <dgm:chMax val="0"/>
          <dgm:chPref val="0"/>
        </dgm:presLayoutVars>
      </dgm:prSet>
      <dgm:spPr/>
    </dgm:pt>
    <dgm:pt modelId="{64D995FF-4662-4B07-B79A-276DE2FDD82E}" type="pres">
      <dgm:prSet presAssocID="{997ADA00-1BD2-4A60-9C8A-A0268F2B286F}" presName="desTx" presStyleLbl="revTx" presStyleIdx="1" presStyleCnt="6">
        <dgm:presLayoutVars/>
      </dgm:prSet>
      <dgm:spPr/>
    </dgm:pt>
    <dgm:pt modelId="{FA97F0C9-DE2F-4F89-96E4-98540FF19DC0}" type="pres">
      <dgm:prSet presAssocID="{42815E1E-07F7-43A1-8B57-263A3CD6AC6A}" presName="sibTrans" presStyleCnt="0"/>
      <dgm:spPr/>
    </dgm:pt>
    <dgm:pt modelId="{19C3828E-CF12-4351-A439-C57D5E39C567}" type="pres">
      <dgm:prSet presAssocID="{8592D6C5-B46C-45C3-B194-673280901C8E}" presName="compNode" presStyleCnt="0"/>
      <dgm:spPr/>
    </dgm:pt>
    <dgm:pt modelId="{4D7649CE-BA5D-4505-BAE4-0BDB9ACC6401}" type="pres">
      <dgm:prSet presAssocID="{8592D6C5-B46C-45C3-B194-673280901C8E}" presName="bgRect" presStyleLbl="bgShp" presStyleIdx="1" presStyleCnt="3"/>
      <dgm:spPr/>
    </dgm:pt>
    <dgm:pt modelId="{3DB16A25-F593-4D22-A01D-A981B4A292E6}" type="pres">
      <dgm:prSet presAssocID="{8592D6C5-B46C-45C3-B194-673280901C8E}"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Employee Badge"/>
        </a:ext>
      </dgm:extLst>
    </dgm:pt>
    <dgm:pt modelId="{E19DB0CC-481D-49F2-8DBF-5E21D9AB2DCF}" type="pres">
      <dgm:prSet presAssocID="{8592D6C5-B46C-45C3-B194-673280901C8E}" presName="spaceRect" presStyleCnt="0"/>
      <dgm:spPr/>
    </dgm:pt>
    <dgm:pt modelId="{982ED05A-0DD7-4255-A557-664B91A85AEA}" type="pres">
      <dgm:prSet presAssocID="{8592D6C5-B46C-45C3-B194-673280901C8E}" presName="parTx" presStyleLbl="revTx" presStyleIdx="2" presStyleCnt="6">
        <dgm:presLayoutVars>
          <dgm:chMax val="0"/>
          <dgm:chPref val="0"/>
        </dgm:presLayoutVars>
      </dgm:prSet>
      <dgm:spPr/>
    </dgm:pt>
    <dgm:pt modelId="{65C85BF6-E4AE-487B-9A56-7567FB3865AE}" type="pres">
      <dgm:prSet presAssocID="{8592D6C5-B46C-45C3-B194-673280901C8E}" presName="desTx" presStyleLbl="revTx" presStyleIdx="3" presStyleCnt="6">
        <dgm:presLayoutVars/>
      </dgm:prSet>
      <dgm:spPr/>
    </dgm:pt>
    <dgm:pt modelId="{B7E6DBC1-A78F-44E9-ADF7-F5C4BC0D789C}" type="pres">
      <dgm:prSet presAssocID="{F19C631D-DF82-4153-B1C4-F5A2B77DB4AE}" presName="sibTrans" presStyleCnt="0"/>
      <dgm:spPr/>
    </dgm:pt>
    <dgm:pt modelId="{7F83009E-AB6B-48D6-B506-9BEE1C3C4E66}" type="pres">
      <dgm:prSet presAssocID="{E2786ACA-EEBC-49A1-A104-C73E8AC25675}" presName="compNode" presStyleCnt="0"/>
      <dgm:spPr/>
    </dgm:pt>
    <dgm:pt modelId="{8EDB369F-5A07-4637-84E1-A40F4D48CF66}" type="pres">
      <dgm:prSet presAssocID="{E2786ACA-EEBC-49A1-A104-C73E8AC25675}" presName="bgRect" presStyleLbl="bgShp" presStyleIdx="2" presStyleCnt="3"/>
      <dgm:spPr/>
    </dgm:pt>
    <dgm:pt modelId="{82B40A17-A2AD-411C-AA0F-CC93FCA80BCA}" type="pres">
      <dgm:prSet presAssocID="{E2786ACA-EEBC-49A1-A104-C73E8AC25675}"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User"/>
        </a:ext>
      </dgm:extLst>
    </dgm:pt>
    <dgm:pt modelId="{AD869E62-B675-4FFD-9AE3-E9C97D503C5A}" type="pres">
      <dgm:prSet presAssocID="{E2786ACA-EEBC-49A1-A104-C73E8AC25675}" presName="spaceRect" presStyleCnt="0"/>
      <dgm:spPr/>
    </dgm:pt>
    <dgm:pt modelId="{B7374A83-3921-4F8B-82A1-C49D967AA4C2}" type="pres">
      <dgm:prSet presAssocID="{E2786ACA-EEBC-49A1-A104-C73E8AC25675}" presName="parTx" presStyleLbl="revTx" presStyleIdx="4" presStyleCnt="6">
        <dgm:presLayoutVars>
          <dgm:chMax val="0"/>
          <dgm:chPref val="0"/>
        </dgm:presLayoutVars>
      </dgm:prSet>
      <dgm:spPr/>
    </dgm:pt>
    <dgm:pt modelId="{6C4CD70D-E82F-46B1-9945-A8D495BA950F}" type="pres">
      <dgm:prSet presAssocID="{E2786ACA-EEBC-49A1-A104-C73E8AC25675}" presName="desTx" presStyleLbl="revTx" presStyleIdx="5" presStyleCnt="6">
        <dgm:presLayoutVars/>
      </dgm:prSet>
      <dgm:spPr/>
    </dgm:pt>
  </dgm:ptLst>
  <dgm:cxnLst>
    <dgm:cxn modelId="{CEB22F03-5E40-45FE-857F-9846593F6A3B}" type="presOf" srcId="{E9C2665C-C973-4388-BAE7-425B18AD6D67}" destId="{65C85BF6-E4AE-487B-9A56-7567FB3865AE}" srcOrd="0" destOrd="0" presId="urn:microsoft.com/office/officeart/2018/2/layout/IconVerticalSolidList"/>
    <dgm:cxn modelId="{86F5CB21-4801-499F-AB2B-EBC87BDABF7F}" srcId="{997ADA00-1BD2-4A60-9C8A-A0268F2B286F}" destId="{41E648C6-833F-4693-8DB8-D775AAEA1104}" srcOrd="0" destOrd="0" parTransId="{68C77AC6-A60A-4527-AFC5-783DE6A0A262}" sibTransId="{1DF178B2-CCEB-41B5-AC50-4C1558B10E1E}"/>
    <dgm:cxn modelId="{227EDD24-347C-4E3B-AE0B-AE2BCE8B8FF8}" srcId="{872E96ED-5230-4637-AA85-5C1D4C98C827}" destId="{997ADA00-1BD2-4A60-9C8A-A0268F2B286F}" srcOrd="0" destOrd="0" parTransId="{F5877EB6-1080-4FEF-B1D0-66701D629808}" sibTransId="{42815E1E-07F7-43A1-8B57-263A3CD6AC6A}"/>
    <dgm:cxn modelId="{3DDA2326-9D2A-430D-B70E-D1788F03416F}" type="presOf" srcId="{21B2B3A7-85ED-4DD2-B9F5-21FE9DFBB3A9}" destId="{6C4CD70D-E82F-46B1-9945-A8D495BA950F}" srcOrd="0" destOrd="0" presId="urn:microsoft.com/office/officeart/2018/2/layout/IconVerticalSolidList"/>
    <dgm:cxn modelId="{E2CE9330-9636-4BD6-B76A-5A3DF0097144}" type="presOf" srcId="{8592D6C5-B46C-45C3-B194-673280901C8E}" destId="{982ED05A-0DD7-4255-A557-664B91A85AEA}" srcOrd="0" destOrd="0" presId="urn:microsoft.com/office/officeart/2018/2/layout/IconVerticalSolidList"/>
    <dgm:cxn modelId="{EBABBD4B-0208-48EE-B18B-40479251F536}" type="presOf" srcId="{E2786ACA-EEBC-49A1-A104-C73E8AC25675}" destId="{B7374A83-3921-4F8B-82A1-C49D967AA4C2}" srcOrd="0" destOrd="0" presId="urn:microsoft.com/office/officeart/2018/2/layout/IconVerticalSolidList"/>
    <dgm:cxn modelId="{7856976F-BA0B-49DA-8578-9DD316A66793}" srcId="{E2786ACA-EEBC-49A1-A104-C73E8AC25675}" destId="{21B2B3A7-85ED-4DD2-B9F5-21FE9DFBB3A9}" srcOrd="0" destOrd="0" parTransId="{98AB2EBC-6D18-4FD0-B682-456242D573D0}" sibTransId="{710D3026-F31D-49D8-B9B5-01597EC089C6}"/>
    <dgm:cxn modelId="{D7AFCC6F-5AD7-49C5-AA1C-C3B9C3BBF5D1}" type="presOf" srcId="{872E96ED-5230-4637-AA85-5C1D4C98C827}" destId="{5A6C9BF8-2D8B-4678-8131-C68E5ACE06CA}" srcOrd="0" destOrd="0" presId="urn:microsoft.com/office/officeart/2018/2/layout/IconVerticalSolidList"/>
    <dgm:cxn modelId="{BA536D81-9CF0-408C-AAAE-5BC099DBBCDE}" type="presOf" srcId="{997ADA00-1BD2-4A60-9C8A-A0268F2B286F}" destId="{BC2F31FB-2571-46A5-BA3E-8C05D66FF819}" srcOrd="0" destOrd="0" presId="urn:microsoft.com/office/officeart/2018/2/layout/IconVerticalSolidList"/>
    <dgm:cxn modelId="{488C978E-F7E1-4879-A61E-FCC05475AA01}" srcId="{8592D6C5-B46C-45C3-B194-673280901C8E}" destId="{E9C2665C-C973-4388-BAE7-425B18AD6D67}" srcOrd="0" destOrd="0" parTransId="{5EC2B90A-2A95-4834-B89F-FD3198D7E483}" sibTransId="{C0D42EDD-FE13-4045-BBC7-373C0B9B8190}"/>
    <dgm:cxn modelId="{2F4122BC-1BF0-407A-932C-E2B314E7255D}" type="presOf" srcId="{41E648C6-833F-4693-8DB8-D775AAEA1104}" destId="{64D995FF-4662-4B07-B79A-276DE2FDD82E}" srcOrd="0" destOrd="0" presId="urn:microsoft.com/office/officeart/2018/2/layout/IconVerticalSolidList"/>
    <dgm:cxn modelId="{A1B198C2-38C1-4A6B-990F-831CC593180F}" srcId="{872E96ED-5230-4637-AA85-5C1D4C98C827}" destId="{8592D6C5-B46C-45C3-B194-673280901C8E}" srcOrd="1" destOrd="0" parTransId="{977785B0-4CF1-494D-B5B6-9DAC0F0DE118}" sibTransId="{F19C631D-DF82-4153-B1C4-F5A2B77DB4AE}"/>
    <dgm:cxn modelId="{F71F1FF9-3613-4CA5-AB96-9B93290F1A91}" srcId="{872E96ED-5230-4637-AA85-5C1D4C98C827}" destId="{E2786ACA-EEBC-49A1-A104-C73E8AC25675}" srcOrd="2" destOrd="0" parTransId="{979F1EBC-E937-4BA8-B05D-BA2C17FF33F5}" sibTransId="{F95868B1-993D-4296-B87F-9CECA2B48B4B}"/>
    <dgm:cxn modelId="{9044CACD-6979-47FD-BE51-33BB7F13806F}" type="presParOf" srcId="{5A6C9BF8-2D8B-4678-8131-C68E5ACE06CA}" destId="{73455BFC-79E8-49B2-A1DF-B9BE6AC67C6A}" srcOrd="0" destOrd="0" presId="urn:microsoft.com/office/officeart/2018/2/layout/IconVerticalSolidList"/>
    <dgm:cxn modelId="{7643A1F4-0856-4179-A3EA-771CDC944D5D}" type="presParOf" srcId="{73455BFC-79E8-49B2-A1DF-B9BE6AC67C6A}" destId="{9B29AFF4-1F57-4914-BF31-5600A86EC265}" srcOrd="0" destOrd="0" presId="urn:microsoft.com/office/officeart/2018/2/layout/IconVerticalSolidList"/>
    <dgm:cxn modelId="{A59738C2-B851-42FB-BF2B-5E94859A92AE}" type="presParOf" srcId="{73455BFC-79E8-49B2-A1DF-B9BE6AC67C6A}" destId="{24310F1A-8F6B-42D2-A6EA-52360C45FAEB}" srcOrd="1" destOrd="0" presId="urn:microsoft.com/office/officeart/2018/2/layout/IconVerticalSolidList"/>
    <dgm:cxn modelId="{79AB509D-571F-4BA9-8506-BC0DC9929E5F}" type="presParOf" srcId="{73455BFC-79E8-49B2-A1DF-B9BE6AC67C6A}" destId="{745BFCD5-6668-417C-8DE5-0286CD5F16BE}" srcOrd="2" destOrd="0" presId="urn:microsoft.com/office/officeart/2018/2/layout/IconVerticalSolidList"/>
    <dgm:cxn modelId="{288A1BE0-0172-47BB-A940-B8D5FFCEE795}" type="presParOf" srcId="{73455BFC-79E8-49B2-A1DF-B9BE6AC67C6A}" destId="{BC2F31FB-2571-46A5-BA3E-8C05D66FF819}" srcOrd="3" destOrd="0" presId="urn:microsoft.com/office/officeart/2018/2/layout/IconVerticalSolidList"/>
    <dgm:cxn modelId="{36452678-4C41-47FD-BA9D-8BC65B4F335D}" type="presParOf" srcId="{73455BFC-79E8-49B2-A1DF-B9BE6AC67C6A}" destId="{64D995FF-4662-4B07-B79A-276DE2FDD82E}" srcOrd="4" destOrd="0" presId="urn:microsoft.com/office/officeart/2018/2/layout/IconVerticalSolidList"/>
    <dgm:cxn modelId="{15F5A754-99EA-462F-AB45-36994103A725}" type="presParOf" srcId="{5A6C9BF8-2D8B-4678-8131-C68E5ACE06CA}" destId="{FA97F0C9-DE2F-4F89-96E4-98540FF19DC0}" srcOrd="1" destOrd="0" presId="urn:microsoft.com/office/officeart/2018/2/layout/IconVerticalSolidList"/>
    <dgm:cxn modelId="{9A5031CF-9796-4A71-A2D3-A63960931CA9}" type="presParOf" srcId="{5A6C9BF8-2D8B-4678-8131-C68E5ACE06CA}" destId="{19C3828E-CF12-4351-A439-C57D5E39C567}" srcOrd="2" destOrd="0" presId="urn:microsoft.com/office/officeart/2018/2/layout/IconVerticalSolidList"/>
    <dgm:cxn modelId="{10F3DF95-5E3C-482C-B332-6BBF3FF08105}" type="presParOf" srcId="{19C3828E-CF12-4351-A439-C57D5E39C567}" destId="{4D7649CE-BA5D-4505-BAE4-0BDB9ACC6401}" srcOrd="0" destOrd="0" presId="urn:microsoft.com/office/officeart/2018/2/layout/IconVerticalSolidList"/>
    <dgm:cxn modelId="{E98CC16C-138F-4F85-8ADF-44B2A2059418}" type="presParOf" srcId="{19C3828E-CF12-4351-A439-C57D5E39C567}" destId="{3DB16A25-F593-4D22-A01D-A981B4A292E6}" srcOrd="1" destOrd="0" presId="urn:microsoft.com/office/officeart/2018/2/layout/IconVerticalSolidList"/>
    <dgm:cxn modelId="{6008FE3C-3867-4B20-84BE-596CDEA358E3}" type="presParOf" srcId="{19C3828E-CF12-4351-A439-C57D5E39C567}" destId="{E19DB0CC-481D-49F2-8DBF-5E21D9AB2DCF}" srcOrd="2" destOrd="0" presId="urn:microsoft.com/office/officeart/2018/2/layout/IconVerticalSolidList"/>
    <dgm:cxn modelId="{6CA545C3-10E0-44D1-8EF7-550EC2523FBE}" type="presParOf" srcId="{19C3828E-CF12-4351-A439-C57D5E39C567}" destId="{982ED05A-0DD7-4255-A557-664B91A85AEA}" srcOrd="3" destOrd="0" presId="urn:microsoft.com/office/officeart/2018/2/layout/IconVerticalSolidList"/>
    <dgm:cxn modelId="{FD74C297-681A-43F2-B0C6-4A3BE9B3FE05}" type="presParOf" srcId="{19C3828E-CF12-4351-A439-C57D5E39C567}" destId="{65C85BF6-E4AE-487B-9A56-7567FB3865AE}" srcOrd="4" destOrd="0" presId="urn:microsoft.com/office/officeart/2018/2/layout/IconVerticalSolidList"/>
    <dgm:cxn modelId="{F7064193-09C2-4283-A2EC-6CE1908AC8BB}" type="presParOf" srcId="{5A6C9BF8-2D8B-4678-8131-C68E5ACE06CA}" destId="{B7E6DBC1-A78F-44E9-ADF7-F5C4BC0D789C}" srcOrd="3" destOrd="0" presId="urn:microsoft.com/office/officeart/2018/2/layout/IconVerticalSolidList"/>
    <dgm:cxn modelId="{02C17893-4FC8-40E8-928F-CABCF28E18C5}" type="presParOf" srcId="{5A6C9BF8-2D8B-4678-8131-C68E5ACE06CA}" destId="{7F83009E-AB6B-48D6-B506-9BEE1C3C4E66}" srcOrd="4" destOrd="0" presId="urn:microsoft.com/office/officeart/2018/2/layout/IconVerticalSolidList"/>
    <dgm:cxn modelId="{DDAD0B97-6D78-4D27-AA2C-80857A4DB60B}" type="presParOf" srcId="{7F83009E-AB6B-48D6-B506-9BEE1C3C4E66}" destId="{8EDB369F-5A07-4637-84E1-A40F4D48CF66}" srcOrd="0" destOrd="0" presId="urn:microsoft.com/office/officeart/2018/2/layout/IconVerticalSolidList"/>
    <dgm:cxn modelId="{9889605E-346A-46B8-8A91-5CF6D5773965}" type="presParOf" srcId="{7F83009E-AB6B-48D6-B506-9BEE1C3C4E66}" destId="{82B40A17-A2AD-411C-AA0F-CC93FCA80BCA}" srcOrd="1" destOrd="0" presId="urn:microsoft.com/office/officeart/2018/2/layout/IconVerticalSolidList"/>
    <dgm:cxn modelId="{93A5BF7C-D385-4A6F-BA95-05457E236032}" type="presParOf" srcId="{7F83009E-AB6B-48D6-B506-9BEE1C3C4E66}" destId="{AD869E62-B675-4FFD-9AE3-E9C97D503C5A}" srcOrd="2" destOrd="0" presId="urn:microsoft.com/office/officeart/2018/2/layout/IconVerticalSolidList"/>
    <dgm:cxn modelId="{50ED3062-ECD2-4490-A2C6-F3C671E49D1C}" type="presParOf" srcId="{7F83009E-AB6B-48D6-B506-9BEE1C3C4E66}" destId="{B7374A83-3921-4F8B-82A1-C49D967AA4C2}" srcOrd="3" destOrd="0" presId="urn:microsoft.com/office/officeart/2018/2/layout/IconVerticalSolidList"/>
    <dgm:cxn modelId="{1582CF34-2518-4269-96BC-962B1F9CA94E}" type="presParOf" srcId="{7F83009E-AB6B-48D6-B506-9BEE1C3C4E66}" destId="{6C4CD70D-E82F-46B1-9945-A8D495BA950F}" srcOrd="4"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B29AFF4-1F57-4914-BF31-5600A86EC265}">
      <dsp:nvSpPr>
        <dsp:cNvPr id="0" name=""/>
        <dsp:cNvSpPr/>
      </dsp:nvSpPr>
      <dsp:spPr>
        <a:xfrm>
          <a:off x="0" y="374"/>
          <a:ext cx="5717243" cy="876837"/>
        </a:xfrm>
        <a:prstGeom prst="roundRect">
          <a:avLst>
            <a:gd name="adj" fmla="val 10000"/>
          </a:avLst>
        </a:prstGeom>
        <a:solidFill>
          <a:schemeClr val="accent6">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4310F1A-8F6B-42D2-A6EA-52360C45FAEB}">
      <dsp:nvSpPr>
        <dsp:cNvPr id="0" name=""/>
        <dsp:cNvSpPr/>
      </dsp:nvSpPr>
      <dsp:spPr>
        <a:xfrm>
          <a:off x="265243" y="197663"/>
          <a:ext cx="482260" cy="48226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C2F31FB-2571-46A5-BA3E-8C05D66FF819}">
      <dsp:nvSpPr>
        <dsp:cNvPr id="0" name=""/>
        <dsp:cNvSpPr/>
      </dsp:nvSpPr>
      <dsp:spPr>
        <a:xfrm>
          <a:off x="1012747" y="374"/>
          <a:ext cx="2572759" cy="8768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799" tIns="92799" rIns="92799" bIns="92799" numCol="1" spcCol="1270" anchor="ctr" anchorCtr="0">
          <a:noAutofit/>
        </a:bodyPr>
        <a:lstStyle/>
        <a:p>
          <a:pPr marL="0" lvl="0" indent="0" algn="l" defTabSz="1111250">
            <a:lnSpc>
              <a:spcPct val="100000"/>
            </a:lnSpc>
            <a:spcBef>
              <a:spcPct val="0"/>
            </a:spcBef>
            <a:spcAft>
              <a:spcPct val="35000"/>
            </a:spcAft>
            <a:buNone/>
          </a:pPr>
          <a:r>
            <a:rPr lang="en-US" sz="2500" kern="1200" dirty="0"/>
            <a:t>Date</a:t>
          </a:r>
        </a:p>
      </dsp:txBody>
      <dsp:txXfrm>
        <a:off x="1012747" y="374"/>
        <a:ext cx="2572759" cy="876837"/>
      </dsp:txXfrm>
    </dsp:sp>
    <dsp:sp modelId="{64D995FF-4662-4B07-B79A-276DE2FDD82E}">
      <dsp:nvSpPr>
        <dsp:cNvPr id="0" name=""/>
        <dsp:cNvSpPr/>
      </dsp:nvSpPr>
      <dsp:spPr>
        <a:xfrm>
          <a:off x="3585507" y="374"/>
          <a:ext cx="2131735" cy="8768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799" tIns="92799" rIns="92799" bIns="92799" numCol="1" spcCol="1270" anchor="ctr" anchorCtr="0">
          <a:noAutofit/>
        </a:bodyPr>
        <a:lstStyle/>
        <a:p>
          <a:pPr marL="0" lvl="0" indent="0" algn="l" defTabSz="800100">
            <a:lnSpc>
              <a:spcPct val="100000"/>
            </a:lnSpc>
            <a:spcBef>
              <a:spcPct val="0"/>
            </a:spcBef>
            <a:spcAft>
              <a:spcPct val="35000"/>
            </a:spcAft>
            <a:buNone/>
          </a:pPr>
          <a:r>
            <a:rPr lang="en-US" sz="1800" kern="1200" dirty="0">
              <a:latin typeface="Avenir Next LT Pro"/>
            </a:rPr>
            <a:t>date</a:t>
          </a:r>
          <a:r>
            <a:rPr lang="en-US" sz="1800" kern="1200" dirty="0"/>
            <a:t> of product sold</a:t>
          </a:r>
        </a:p>
      </dsp:txBody>
      <dsp:txXfrm>
        <a:off x="3585507" y="374"/>
        <a:ext cx="2131735" cy="876837"/>
      </dsp:txXfrm>
    </dsp:sp>
    <dsp:sp modelId="{4D7649CE-BA5D-4505-BAE4-0BDB9ACC6401}">
      <dsp:nvSpPr>
        <dsp:cNvPr id="0" name=""/>
        <dsp:cNvSpPr/>
      </dsp:nvSpPr>
      <dsp:spPr>
        <a:xfrm>
          <a:off x="0" y="1096422"/>
          <a:ext cx="5717243" cy="876837"/>
        </a:xfrm>
        <a:prstGeom prst="roundRect">
          <a:avLst>
            <a:gd name="adj" fmla="val 10000"/>
          </a:avLst>
        </a:prstGeom>
        <a:solidFill>
          <a:schemeClr val="accent6">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DB16A25-F593-4D22-A01D-A981B4A292E6}">
      <dsp:nvSpPr>
        <dsp:cNvPr id="0" name=""/>
        <dsp:cNvSpPr/>
      </dsp:nvSpPr>
      <dsp:spPr>
        <a:xfrm>
          <a:off x="265243" y="1293710"/>
          <a:ext cx="482260" cy="48226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82ED05A-0DD7-4255-A557-664B91A85AEA}">
      <dsp:nvSpPr>
        <dsp:cNvPr id="0" name=""/>
        <dsp:cNvSpPr/>
      </dsp:nvSpPr>
      <dsp:spPr>
        <a:xfrm>
          <a:off x="1012747" y="1096422"/>
          <a:ext cx="2572759" cy="8768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799" tIns="92799" rIns="92799" bIns="92799" numCol="1" spcCol="1270" anchor="ctr" anchorCtr="0">
          <a:noAutofit/>
        </a:bodyPr>
        <a:lstStyle/>
        <a:p>
          <a:pPr marL="0" lvl="0" indent="0" algn="l" defTabSz="1111250">
            <a:lnSpc>
              <a:spcPct val="100000"/>
            </a:lnSpc>
            <a:spcBef>
              <a:spcPct val="0"/>
            </a:spcBef>
            <a:spcAft>
              <a:spcPct val="35000"/>
            </a:spcAft>
            <a:buNone/>
          </a:pPr>
          <a:r>
            <a:rPr lang="en-US" sz="2500" kern="1200" dirty="0" err="1"/>
            <a:t>Order</a:t>
          </a:r>
          <a:r>
            <a:rPr lang="en-US" sz="2500" kern="1200" dirty="0" err="1">
              <a:latin typeface="Avenir Next LT Pro"/>
            </a:rPr>
            <a:t>_id</a:t>
          </a:r>
          <a:endParaRPr lang="en-US" sz="2500" kern="1200" dirty="0" err="1"/>
        </a:p>
      </dsp:txBody>
      <dsp:txXfrm>
        <a:off x="1012747" y="1096422"/>
        <a:ext cx="2572759" cy="876837"/>
      </dsp:txXfrm>
    </dsp:sp>
    <dsp:sp modelId="{65C85BF6-E4AE-487B-9A56-7567FB3865AE}">
      <dsp:nvSpPr>
        <dsp:cNvPr id="0" name=""/>
        <dsp:cNvSpPr/>
      </dsp:nvSpPr>
      <dsp:spPr>
        <a:xfrm>
          <a:off x="3585507" y="1096422"/>
          <a:ext cx="2131735" cy="8768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799" tIns="92799" rIns="92799" bIns="92799" numCol="1" spcCol="1270" anchor="ctr" anchorCtr="0">
          <a:noAutofit/>
        </a:bodyPr>
        <a:lstStyle/>
        <a:p>
          <a:pPr marL="0" lvl="0" indent="0" algn="l" defTabSz="800100">
            <a:lnSpc>
              <a:spcPct val="100000"/>
            </a:lnSpc>
            <a:spcBef>
              <a:spcPct val="0"/>
            </a:spcBef>
            <a:spcAft>
              <a:spcPct val="35000"/>
            </a:spcAft>
            <a:buNone/>
          </a:pPr>
          <a:r>
            <a:rPr lang="en-US" sz="1800" kern="1200" dirty="0">
              <a:latin typeface="Avenir Next LT Pro"/>
            </a:rPr>
            <a:t>Id</a:t>
          </a:r>
          <a:r>
            <a:rPr lang="en-US" sz="1800" kern="1200" dirty="0"/>
            <a:t> of the order</a:t>
          </a:r>
        </a:p>
      </dsp:txBody>
      <dsp:txXfrm>
        <a:off x="3585507" y="1096422"/>
        <a:ext cx="2131735" cy="876837"/>
      </dsp:txXfrm>
    </dsp:sp>
    <dsp:sp modelId="{8EDB369F-5A07-4637-84E1-A40F4D48CF66}">
      <dsp:nvSpPr>
        <dsp:cNvPr id="0" name=""/>
        <dsp:cNvSpPr/>
      </dsp:nvSpPr>
      <dsp:spPr>
        <a:xfrm>
          <a:off x="0" y="2192469"/>
          <a:ext cx="5717243" cy="876837"/>
        </a:xfrm>
        <a:prstGeom prst="roundRect">
          <a:avLst>
            <a:gd name="adj" fmla="val 10000"/>
          </a:avLst>
        </a:prstGeom>
        <a:solidFill>
          <a:schemeClr val="accent6">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2B40A17-A2AD-411C-AA0F-CC93FCA80BCA}">
      <dsp:nvSpPr>
        <dsp:cNvPr id="0" name=""/>
        <dsp:cNvSpPr/>
      </dsp:nvSpPr>
      <dsp:spPr>
        <a:xfrm>
          <a:off x="265243" y="2389757"/>
          <a:ext cx="482260" cy="48226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7374A83-3921-4F8B-82A1-C49D967AA4C2}">
      <dsp:nvSpPr>
        <dsp:cNvPr id="0" name=""/>
        <dsp:cNvSpPr/>
      </dsp:nvSpPr>
      <dsp:spPr>
        <a:xfrm>
          <a:off x="1012747" y="2192469"/>
          <a:ext cx="2572759" cy="8768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799" tIns="92799" rIns="92799" bIns="92799" numCol="1" spcCol="1270" anchor="ctr" anchorCtr="0">
          <a:noAutofit/>
        </a:bodyPr>
        <a:lstStyle/>
        <a:p>
          <a:pPr marL="0" lvl="0" indent="0" algn="l" defTabSz="1111250">
            <a:lnSpc>
              <a:spcPct val="100000"/>
            </a:lnSpc>
            <a:spcBef>
              <a:spcPct val="0"/>
            </a:spcBef>
            <a:spcAft>
              <a:spcPct val="35000"/>
            </a:spcAft>
            <a:buNone/>
          </a:pPr>
          <a:r>
            <a:rPr lang="en-US" sz="2500" kern="1200" dirty="0">
              <a:latin typeface="Avenir Next LT Pro"/>
            </a:rPr>
            <a:t>Product</a:t>
          </a:r>
          <a:endParaRPr lang="en-US" sz="2500" kern="1200" dirty="0"/>
        </a:p>
      </dsp:txBody>
      <dsp:txXfrm>
        <a:off x="1012747" y="2192469"/>
        <a:ext cx="2572759" cy="876837"/>
      </dsp:txXfrm>
    </dsp:sp>
    <dsp:sp modelId="{6C4CD70D-E82F-46B1-9945-A8D495BA950F}">
      <dsp:nvSpPr>
        <dsp:cNvPr id="0" name=""/>
        <dsp:cNvSpPr/>
      </dsp:nvSpPr>
      <dsp:spPr>
        <a:xfrm>
          <a:off x="3585507" y="2192469"/>
          <a:ext cx="2131735" cy="8768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799" tIns="92799" rIns="92799" bIns="92799" numCol="1" spcCol="1270" anchor="ctr" anchorCtr="0">
          <a:noAutofit/>
        </a:bodyPr>
        <a:lstStyle/>
        <a:p>
          <a:pPr marL="0" lvl="0" indent="0" algn="l" defTabSz="800100">
            <a:lnSpc>
              <a:spcPct val="100000"/>
            </a:lnSpc>
            <a:spcBef>
              <a:spcPct val="0"/>
            </a:spcBef>
            <a:spcAft>
              <a:spcPct val="35000"/>
            </a:spcAft>
            <a:buNone/>
          </a:pPr>
          <a:r>
            <a:rPr lang="en-US" sz="1800" kern="1200" dirty="0">
              <a:latin typeface="Avenir Next LT Pro"/>
            </a:rPr>
            <a:t>Name</a:t>
          </a:r>
          <a:r>
            <a:rPr lang="en-US" sz="1800" kern="1200" dirty="0"/>
            <a:t> of the Product sold</a:t>
          </a:r>
        </a:p>
      </dsp:txBody>
      <dsp:txXfrm>
        <a:off x="3585507" y="2192469"/>
        <a:ext cx="2131735" cy="876837"/>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B8136-4330-4480-80D9-0F6FD970617C}"/>
              </a:ext>
            </a:extLst>
          </p:cNvPr>
          <p:cNvSpPr>
            <a:spLocks noGrp="1"/>
          </p:cNvSpPr>
          <p:nvPr>
            <p:ph type="ctrTitle"/>
          </p:nvPr>
        </p:nvSpPr>
        <p:spPr>
          <a:xfrm>
            <a:off x="576072" y="1124712"/>
            <a:ext cx="11036808" cy="3172968"/>
          </a:xfrm>
        </p:spPr>
        <p:txBody>
          <a:bodyPr anchor="b">
            <a:normAutofit/>
          </a:bodyPr>
          <a:lstStyle>
            <a:lvl1pPr algn="l">
              <a:defRPr sz="8000"/>
            </a:lvl1pPr>
          </a:lstStyle>
          <a:p>
            <a:r>
              <a:rPr lang="en-US" dirty="0"/>
              <a:t>Click to edit Master title style</a:t>
            </a:r>
          </a:p>
        </p:txBody>
      </p:sp>
      <p:sp>
        <p:nvSpPr>
          <p:cNvPr id="3" name="Subtitle 2">
            <a:extLst>
              <a:ext uri="{FF2B5EF4-FFF2-40B4-BE49-F238E27FC236}">
                <a16:creationId xmlns:a16="http://schemas.microsoft.com/office/drawing/2014/main" id="{566E5739-DD96-45FB-B609-3E3447A52FED}"/>
              </a:ext>
            </a:extLst>
          </p:cNvPr>
          <p:cNvSpPr>
            <a:spLocks noGrp="1"/>
          </p:cNvSpPr>
          <p:nvPr>
            <p:ph type="subTitle" idx="1"/>
          </p:nvPr>
        </p:nvSpPr>
        <p:spPr>
          <a:xfrm>
            <a:off x="576072" y="4727448"/>
            <a:ext cx="11036808" cy="1481328"/>
          </a:xfrm>
        </p:spPr>
        <p:txBody>
          <a:bodyPr>
            <a:norm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1B9FF558-51F9-42A2-9944-DBE23DA8B224}"/>
              </a:ext>
            </a:extLst>
          </p:cNvPr>
          <p:cNvSpPr>
            <a:spLocks noGrp="1"/>
          </p:cNvSpPr>
          <p:nvPr>
            <p:ph type="dt" sz="half" idx="10"/>
          </p:nvPr>
        </p:nvSpPr>
        <p:spPr>
          <a:xfrm>
            <a:off x="576072" y="6356350"/>
            <a:ext cx="2743200" cy="365125"/>
          </a:xfrm>
        </p:spPr>
        <p:txBody>
          <a:bodyPr/>
          <a:lstStyle/>
          <a:p>
            <a:fld id="{02AC24A9-CCB6-4F8D-B8DB-C2F3692CFA5A}" type="datetimeFigureOut">
              <a:rPr lang="en-US" smtClean="0"/>
              <a:t>3/29/2023</a:t>
            </a:fld>
            <a:endParaRPr lang="en-US" dirty="0"/>
          </a:p>
        </p:txBody>
      </p:sp>
      <p:sp>
        <p:nvSpPr>
          <p:cNvPr id="5" name="Footer Placeholder 4">
            <a:extLst>
              <a:ext uri="{FF2B5EF4-FFF2-40B4-BE49-F238E27FC236}">
                <a16:creationId xmlns:a16="http://schemas.microsoft.com/office/drawing/2014/main" id="{8B8C0E86-A7F7-4BDC-A637-254E5252DED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3D10ADE-E9DA-4E57-BF57-1CCB65219839}"/>
              </a:ext>
            </a:extLst>
          </p:cNvPr>
          <p:cNvSpPr>
            <a:spLocks noGrp="1"/>
          </p:cNvSpPr>
          <p:nvPr>
            <p:ph type="sldNum" sz="quarter" idx="12"/>
          </p:nvPr>
        </p:nvSpPr>
        <p:spPr>
          <a:xfrm>
            <a:off x="8869680" y="6356350"/>
            <a:ext cx="2743200" cy="365125"/>
          </a:xfrm>
        </p:spPr>
        <p:txBody>
          <a:bodyPr/>
          <a:lstStyle/>
          <a:p>
            <a:fld id="{B2DC25EE-239B-4C5F-AAD1-255A7D5F1EE2}" type="slidenum">
              <a:rPr lang="en-US" smtClean="0"/>
              <a:t>‹#›</a:t>
            </a:fld>
            <a:endParaRPr lang="en-US" dirty="0"/>
          </a:p>
        </p:txBody>
      </p:sp>
      <p:sp>
        <p:nvSpPr>
          <p:cNvPr id="8" name="Rectangle 7">
            <a:extLst>
              <a:ext uri="{FF2B5EF4-FFF2-40B4-BE49-F238E27FC236}">
                <a16:creationId xmlns:a16="http://schemas.microsoft.com/office/drawing/2014/main" id="{8D06CE56-3881-4ADA-8CEF-D18B02C242A3}"/>
              </a:ext>
            </a:extLst>
          </p:cNvPr>
          <p:cNvSpPr/>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79F3C543-62EC-4433-9C93-A2CD8764E9B4}"/>
              </a:ext>
            </a:extLst>
          </p:cNvPr>
          <p:cNvSpPr/>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953708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32C18-E430-4EC7-BD7C-99D86D012231}"/>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8FC5012F-7119-4D94-9717-3862E1C9384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ED9A4A-D287-4207-9037-70DB007A1707}"/>
              </a:ext>
            </a:extLst>
          </p:cNvPr>
          <p:cNvSpPr>
            <a:spLocks noGrp="1"/>
          </p:cNvSpPr>
          <p:nvPr>
            <p:ph type="dt" sz="half" idx="10"/>
          </p:nvPr>
        </p:nvSpPr>
        <p:spPr/>
        <p:txBody>
          <a:bodyPr/>
          <a:lstStyle/>
          <a:p>
            <a:fld id="{02AC24A9-CCB6-4F8D-B8DB-C2F3692CFA5A}" type="datetimeFigureOut">
              <a:rPr lang="en-US" smtClean="0"/>
              <a:t>3/29/2023</a:t>
            </a:fld>
            <a:endParaRPr lang="en-US"/>
          </a:p>
        </p:txBody>
      </p:sp>
      <p:sp>
        <p:nvSpPr>
          <p:cNvPr id="5" name="Footer Placeholder 4">
            <a:extLst>
              <a:ext uri="{FF2B5EF4-FFF2-40B4-BE49-F238E27FC236}">
                <a16:creationId xmlns:a16="http://schemas.microsoft.com/office/drawing/2014/main" id="{61ECFCAC-80DB-43BB-B3F1-AC22BACEE3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679730-3487-4D94-A0DC-C21684963AB3}"/>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0954379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543C89D-929E-4CD1-BCCC-72A14C0335D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FED450EA-A577-4B76-A12F-650BEB20FD8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D2603B-9ACE-4FA9-805B-9B91EB63DF7D}"/>
              </a:ext>
            </a:extLst>
          </p:cNvPr>
          <p:cNvSpPr>
            <a:spLocks noGrp="1"/>
          </p:cNvSpPr>
          <p:nvPr>
            <p:ph type="dt" sz="half" idx="10"/>
          </p:nvPr>
        </p:nvSpPr>
        <p:spPr/>
        <p:txBody>
          <a:bodyPr/>
          <a:lstStyle/>
          <a:p>
            <a:fld id="{02AC24A9-CCB6-4F8D-B8DB-C2F3692CFA5A}" type="datetimeFigureOut">
              <a:rPr lang="en-US" smtClean="0"/>
              <a:t>3/29/2023</a:t>
            </a:fld>
            <a:endParaRPr lang="en-US"/>
          </a:p>
        </p:txBody>
      </p:sp>
      <p:sp>
        <p:nvSpPr>
          <p:cNvPr id="5" name="Footer Placeholder 4">
            <a:extLst>
              <a:ext uri="{FF2B5EF4-FFF2-40B4-BE49-F238E27FC236}">
                <a16:creationId xmlns:a16="http://schemas.microsoft.com/office/drawing/2014/main" id="{7ECE18AC-D6A9-4A61-885D-68E2B684A4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5197AE4-AA47-4E14-8FFE-171FAE47F49E}"/>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3637309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D6FBB9D-1CAA-4D05-AB33-BABDFE17B843}"/>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0" name="Rectangle 9">
            <a:extLst>
              <a:ext uri="{FF2B5EF4-FFF2-40B4-BE49-F238E27FC236}">
                <a16:creationId xmlns:a16="http://schemas.microsoft.com/office/drawing/2014/main" id="{04727B71-B4B6-4823-80A1-68C40B475118}"/>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9A6DB05-9FB5-4B07-8675-74C23D4FD89D}"/>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8D358CF-0758-490A-A084-C46443B9ABE8}"/>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Content Placeholder 2">
            <a:extLst>
              <a:ext uri="{FF2B5EF4-FFF2-40B4-BE49-F238E27FC236}">
                <a16:creationId xmlns:a16="http://schemas.microsoft.com/office/drawing/2014/main" id="{21671183-B3CE-4F45-92FB-98290CA0E2CA}"/>
              </a:ext>
            </a:extLst>
          </p:cNvPr>
          <p:cNvSpPr>
            <a:spLocks noGrp="1"/>
          </p:cNvSpPr>
          <p:nvPr>
            <p:ph idx="1"/>
          </p:nvPr>
        </p:nvSpPr>
        <p:spPr>
          <a:xfrm>
            <a:off x="1115568" y="2478024"/>
            <a:ext cx="10168128"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D7DED67-27EC-4D43-A21C-093C1DB04813}"/>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3/29/2023</a:t>
            </a:fld>
            <a:endParaRPr lang="en-US"/>
          </a:p>
        </p:txBody>
      </p:sp>
      <p:sp>
        <p:nvSpPr>
          <p:cNvPr id="5" name="Footer Placeholder 4">
            <a:extLst>
              <a:ext uri="{FF2B5EF4-FFF2-40B4-BE49-F238E27FC236}">
                <a16:creationId xmlns:a16="http://schemas.microsoft.com/office/drawing/2014/main" id="{36747CE3-4890-4BC1-94DB-5D49D02C99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3C5AD3-D79A-4D46-B25B-822FE0252511}"/>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4082292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5AEDC5C-2E87-49C6-AB07-A95E5F39ED8E}"/>
              </a:ext>
            </a:extLst>
          </p:cNvPr>
          <p:cNvSpPr/>
          <p:nvPr/>
        </p:nvSpPr>
        <p:spPr>
          <a:xfrm>
            <a:off x="558210" y="4981421"/>
            <a:ext cx="11134956" cy="822960"/>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A57D88DE-E462-4C8A-BF99-609390DFB781}"/>
              </a:ext>
            </a:extLst>
          </p:cNvPr>
          <p:cNvSpPr/>
          <p:nvPr/>
        </p:nvSpPr>
        <p:spPr>
          <a:xfrm>
            <a:off x="498834" y="5118581"/>
            <a:ext cx="146304"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8E44900-E8BF-4B12-8BCB-41076E2B68C7}"/>
              </a:ext>
            </a:extLst>
          </p:cNvPr>
          <p:cNvSpPr>
            <a:spLocks noGrp="1"/>
          </p:cNvSpPr>
          <p:nvPr>
            <p:ph type="title"/>
          </p:nvPr>
        </p:nvSpPr>
        <p:spPr>
          <a:xfrm>
            <a:off x="557784" y="640080"/>
            <a:ext cx="10890504" cy="4114800"/>
          </a:xfrm>
        </p:spPr>
        <p:txBody>
          <a:bodyPr anchor="b">
            <a:normAutofit/>
          </a:bodyPr>
          <a:lstStyle>
            <a:lvl1pPr>
              <a:defRPr sz="6600"/>
            </a:lvl1pPr>
          </a:lstStyle>
          <a:p>
            <a:r>
              <a:rPr lang="en-US" dirty="0"/>
              <a:t>Click to edit Master title style</a:t>
            </a:r>
          </a:p>
        </p:txBody>
      </p:sp>
      <p:sp>
        <p:nvSpPr>
          <p:cNvPr id="3" name="Text Placeholder 2">
            <a:extLst>
              <a:ext uri="{FF2B5EF4-FFF2-40B4-BE49-F238E27FC236}">
                <a16:creationId xmlns:a16="http://schemas.microsoft.com/office/drawing/2014/main" id="{917741F9-B00F-4463-A257-6B66DABD9B4E}"/>
              </a:ext>
            </a:extLst>
          </p:cNvPr>
          <p:cNvSpPr>
            <a:spLocks noGrp="1"/>
          </p:cNvSpPr>
          <p:nvPr>
            <p:ph type="body" idx="1"/>
          </p:nvPr>
        </p:nvSpPr>
        <p:spPr>
          <a:xfrm>
            <a:off x="841248" y="5102352"/>
            <a:ext cx="10607040" cy="585216"/>
          </a:xfrm>
        </p:spPr>
        <p:txBody>
          <a:bodyPr anchor="ct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D48BFA7D-4401-4285-802B-1579165F0D6D}"/>
              </a:ext>
            </a:extLst>
          </p:cNvPr>
          <p:cNvSpPr>
            <a:spLocks noGrp="1"/>
          </p:cNvSpPr>
          <p:nvPr>
            <p:ph type="dt" sz="half" idx="10"/>
          </p:nvPr>
        </p:nvSpPr>
        <p:spPr/>
        <p:txBody>
          <a:bodyPr/>
          <a:lstStyle/>
          <a:p>
            <a:fld id="{02AC24A9-CCB6-4F8D-B8DB-C2F3692CFA5A}" type="datetimeFigureOut">
              <a:rPr lang="en-US" smtClean="0"/>
              <a:t>3/29/2023</a:t>
            </a:fld>
            <a:endParaRPr lang="en-US"/>
          </a:p>
        </p:txBody>
      </p:sp>
      <p:sp>
        <p:nvSpPr>
          <p:cNvPr id="5" name="Footer Placeholder 4">
            <a:extLst>
              <a:ext uri="{FF2B5EF4-FFF2-40B4-BE49-F238E27FC236}">
                <a16:creationId xmlns:a16="http://schemas.microsoft.com/office/drawing/2014/main" id="{49A909C5-AA19-4195-8376-9002D5DF46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AC3F32-46E0-47C8-8565-5969A475FDB0}"/>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1584442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076262E-36A0-40C6-ADE6-90CD9FB9B9EA}"/>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1" name="Rectangle 10">
            <a:extLst>
              <a:ext uri="{FF2B5EF4-FFF2-40B4-BE49-F238E27FC236}">
                <a16:creationId xmlns:a16="http://schemas.microsoft.com/office/drawing/2014/main" id="{42677A9B-4D1D-4D80-912C-24570140A650}"/>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03DC8C98-510F-48C9-82B2-9E4F760A68DF}"/>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7A078AE-0BC3-48F9-87EC-2DB0CCE7E2AE}"/>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Content Placeholder 2">
            <a:extLst>
              <a:ext uri="{FF2B5EF4-FFF2-40B4-BE49-F238E27FC236}">
                <a16:creationId xmlns:a16="http://schemas.microsoft.com/office/drawing/2014/main" id="{292A20DF-0829-4336-B59F-FF9D7AA9D8B6}"/>
              </a:ext>
            </a:extLst>
          </p:cNvPr>
          <p:cNvSpPr>
            <a:spLocks noGrp="1"/>
          </p:cNvSpPr>
          <p:nvPr>
            <p:ph sz="half" idx="1"/>
          </p:nvPr>
        </p:nvSpPr>
        <p:spPr>
          <a:xfrm>
            <a:off x="1115568" y="2478024"/>
            <a:ext cx="4937760"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7935D01C-CF67-4DF6-B96C-FFC9D5BF847B}"/>
              </a:ext>
            </a:extLst>
          </p:cNvPr>
          <p:cNvSpPr>
            <a:spLocks noGrp="1"/>
          </p:cNvSpPr>
          <p:nvPr>
            <p:ph sz="half" idx="2"/>
          </p:nvPr>
        </p:nvSpPr>
        <p:spPr>
          <a:xfrm>
            <a:off x="6345936" y="2478024"/>
            <a:ext cx="4937760"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29BBD797-6031-4F82-8726-EAB757027FF5}"/>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3/29/2023</a:t>
            </a:fld>
            <a:endParaRPr lang="en-US"/>
          </a:p>
        </p:txBody>
      </p:sp>
      <p:sp>
        <p:nvSpPr>
          <p:cNvPr id="6" name="Footer Placeholder 5">
            <a:extLst>
              <a:ext uri="{FF2B5EF4-FFF2-40B4-BE49-F238E27FC236}">
                <a16:creationId xmlns:a16="http://schemas.microsoft.com/office/drawing/2014/main" id="{76B3F71C-B897-4909-A75E-8716AD49C15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F78BC14-5BB1-405F-A6F3-C07230F085C8}"/>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475377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B671BDE-E45C-41A1-9B98-4A607D703855}"/>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Rectangle 12">
            <a:extLst>
              <a:ext uri="{FF2B5EF4-FFF2-40B4-BE49-F238E27FC236}">
                <a16:creationId xmlns:a16="http://schemas.microsoft.com/office/drawing/2014/main" id="{299500CE-917A-4D03-A7DF-71D8EBBC1537}"/>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C3D0D377-28B0-417D-886B-9483AF064975}"/>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F8F91F8-0767-40B5-A3AA-72931FC192EA}"/>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Text Placeholder 2">
            <a:extLst>
              <a:ext uri="{FF2B5EF4-FFF2-40B4-BE49-F238E27FC236}">
                <a16:creationId xmlns:a16="http://schemas.microsoft.com/office/drawing/2014/main" id="{AAAE0554-8BEE-4BF6-9519-51B8475D35E1}"/>
              </a:ext>
            </a:extLst>
          </p:cNvPr>
          <p:cNvSpPr>
            <a:spLocks noGrp="1"/>
          </p:cNvSpPr>
          <p:nvPr>
            <p:ph type="body" idx="1"/>
          </p:nvPr>
        </p:nvSpPr>
        <p:spPr>
          <a:xfrm>
            <a:off x="1115568"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FD4A358D-C930-48E0-B372-06A826B74C47}"/>
              </a:ext>
            </a:extLst>
          </p:cNvPr>
          <p:cNvSpPr>
            <a:spLocks noGrp="1"/>
          </p:cNvSpPr>
          <p:nvPr>
            <p:ph sz="half" idx="2"/>
          </p:nvPr>
        </p:nvSpPr>
        <p:spPr>
          <a:xfrm>
            <a:off x="1115568" y="3203688"/>
            <a:ext cx="4937760" cy="2968512"/>
          </a:xfrm>
        </p:spPr>
        <p:txBody>
          <a:bodyPr/>
          <a:lstStyle>
            <a:lvl1pPr>
              <a:defRPr sz="2400"/>
            </a:lvl1pPr>
            <a:lvl2pPr>
              <a:defRPr sz="2000"/>
            </a:lvl2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83B6615E-4966-4150-83B6-C47591B36383}"/>
              </a:ext>
            </a:extLst>
          </p:cNvPr>
          <p:cNvSpPr>
            <a:spLocks noGrp="1"/>
          </p:cNvSpPr>
          <p:nvPr>
            <p:ph type="body" sz="quarter" idx="3"/>
          </p:nvPr>
        </p:nvSpPr>
        <p:spPr>
          <a:xfrm>
            <a:off x="6345936"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BD409F6B-C17B-4B4F-9F35-5068BDC4E2FD}"/>
              </a:ext>
            </a:extLst>
          </p:cNvPr>
          <p:cNvSpPr>
            <a:spLocks noGrp="1"/>
          </p:cNvSpPr>
          <p:nvPr>
            <p:ph sz="quarter" idx="4"/>
          </p:nvPr>
        </p:nvSpPr>
        <p:spPr>
          <a:xfrm>
            <a:off x="6345936" y="3203687"/>
            <a:ext cx="4937760" cy="2968511"/>
          </a:xfrm>
        </p:spPr>
        <p:txBody>
          <a:bodyPr/>
          <a:lstStyle>
            <a:lvl1pPr>
              <a:defRPr sz="2400"/>
            </a:lvl1pPr>
            <a:lvl2pPr>
              <a:defRPr sz="2000"/>
            </a:lvl2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C8BC356D-052B-4A9B-8B2F-6665FD325AB3}"/>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3/29/2023</a:t>
            </a:fld>
            <a:endParaRPr lang="en-US"/>
          </a:p>
        </p:txBody>
      </p:sp>
      <p:sp>
        <p:nvSpPr>
          <p:cNvPr id="8" name="Footer Placeholder 7">
            <a:extLst>
              <a:ext uri="{FF2B5EF4-FFF2-40B4-BE49-F238E27FC236}">
                <a16:creationId xmlns:a16="http://schemas.microsoft.com/office/drawing/2014/main" id="{69C5E5FA-26A9-467C-93E3-8476142D1D4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279E50C-1E40-4B48-871B-E392428D20A3}"/>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4242055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8C0689C4-0DB3-408B-A956-40326B4AE4C4}"/>
              </a:ext>
            </a:extLst>
          </p:cNvPr>
          <p:cNvSpPr/>
          <p:nvPr/>
        </p:nvSpPr>
        <p:spPr>
          <a:xfrm>
            <a:off x="665853" y="1533525"/>
            <a:ext cx="10917063" cy="3790950"/>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56E1D10E-1C30-41BF-8C3B-C460C9B5597B}"/>
              </a:ext>
            </a:extLst>
          </p:cNvPr>
          <p:cNvSpPr/>
          <p:nvPr/>
        </p:nvSpPr>
        <p:spPr>
          <a:xfrm>
            <a:off x="609084" y="2971798"/>
            <a:ext cx="128016" cy="914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79454F2-0EE5-4888-AF4C-82F825E6226E}"/>
              </a:ext>
            </a:extLst>
          </p:cNvPr>
          <p:cNvSpPr>
            <a:spLocks noGrp="1"/>
          </p:cNvSpPr>
          <p:nvPr>
            <p:ph type="title"/>
          </p:nvPr>
        </p:nvSpPr>
        <p:spPr>
          <a:xfrm>
            <a:off x="1078992" y="1938528"/>
            <a:ext cx="10177272" cy="2990088"/>
          </a:xfrm>
        </p:spPr>
        <p:txBody>
          <a:bodyPr>
            <a:normAutofit/>
          </a:bodyPr>
          <a:lstStyle>
            <a:lvl1pPr>
              <a:defRPr sz="5400"/>
            </a:lvl1pPr>
          </a:lstStyle>
          <a:p>
            <a:r>
              <a:rPr lang="en-US" dirty="0"/>
              <a:t>Click to edit Master title style</a:t>
            </a:r>
          </a:p>
        </p:txBody>
      </p:sp>
      <p:sp>
        <p:nvSpPr>
          <p:cNvPr id="3" name="Date Placeholder 2">
            <a:extLst>
              <a:ext uri="{FF2B5EF4-FFF2-40B4-BE49-F238E27FC236}">
                <a16:creationId xmlns:a16="http://schemas.microsoft.com/office/drawing/2014/main" id="{67C91241-A315-4643-91E5-CF2C25CC903A}"/>
              </a:ext>
            </a:extLst>
          </p:cNvPr>
          <p:cNvSpPr>
            <a:spLocks noGrp="1"/>
          </p:cNvSpPr>
          <p:nvPr>
            <p:ph type="dt" sz="half" idx="10"/>
          </p:nvPr>
        </p:nvSpPr>
        <p:spPr/>
        <p:txBody>
          <a:bodyPr/>
          <a:lstStyle/>
          <a:p>
            <a:fld id="{02AC24A9-CCB6-4F8D-B8DB-C2F3692CFA5A}" type="datetimeFigureOut">
              <a:rPr lang="en-US" smtClean="0"/>
              <a:t>3/29/2023</a:t>
            </a:fld>
            <a:endParaRPr lang="en-US"/>
          </a:p>
        </p:txBody>
      </p:sp>
      <p:sp>
        <p:nvSpPr>
          <p:cNvPr id="4" name="Footer Placeholder 3">
            <a:extLst>
              <a:ext uri="{FF2B5EF4-FFF2-40B4-BE49-F238E27FC236}">
                <a16:creationId xmlns:a16="http://schemas.microsoft.com/office/drawing/2014/main" id="{22706D86-5479-487D-94C8-76093D84F37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7739411-CED6-43D4-868D-A65C4161A72B}"/>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4395559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AC447E0-1D4D-4EF2-B81B-4B2400EE3EDB}"/>
              </a:ext>
            </a:extLst>
          </p:cNvPr>
          <p:cNvSpPr>
            <a:spLocks noGrp="1"/>
          </p:cNvSpPr>
          <p:nvPr>
            <p:ph type="dt" sz="half" idx="10"/>
          </p:nvPr>
        </p:nvSpPr>
        <p:spPr/>
        <p:txBody>
          <a:bodyPr/>
          <a:lstStyle/>
          <a:p>
            <a:fld id="{02AC24A9-CCB6-4F8D-B8DB-C2F3692CFA5A}" type="datetimeFigureOut">
              <a:rPr lang="en-US" smtClean="0"/>
              <a:t>3/29/2023</a:t>
            </a:fld>
            <a:endParaRPr lang="en-US"/>
          </a:p>
        </p:txBody>
      </p:sp>
      <p:sp>
        <p:nvSpPr>
          <p:cNvPr id="3" name="Footer Placeholder 2">
            <a:extLst>
              <a:ext uri="{FF2B5EF4-FFF2-40B4-BE49-F238E27FC236}">
                <a16:creationId xmlns:a16="http://schemas.microsoft.com/office/drawing/2014/main" id="{C9984CA0-2A78-4600-9F3D-19B09E790FE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440955-B18E-49D3-AE7B-B331200E34C5}"/>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4597322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FA417FE-CD1A-486F-A4AC-E4000A2FB18E}"/>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1318F0F5-812B-472C-9408-B80F2553F5E0}"/>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7F7751B-CD8F-4F5B-A903-1DCE5D1E8306}"/>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dirty="0"/>
              <a:t>Click to edit Master title style</a:t>
            </a:r>
          </a:p>
        </p:txBody>
      </p:sp>
      <p:sp>
        <p:nvSpPr>
          <p:cNvPr id="3" name="Content Placeholder 2">
            <a:extLst>
              <a:ext uri="{FF2B5EF4-FFF2-40B4-BE49-F238E27FC236}">
                <a16:creationId xmlns:a16="http://schemas.microsoft.com/office/drawing/2014/main" id="{EFA55C8A-A0BB-441D-976F-EB56D4382DB6}"/>
              </a:ext>
            </a:extLst>
          </p:cNvPr>
          <p:cNvSpPr>
            <a:spLocks noGrp="1"/>
          </p:cNvSpPr>
          <p:nvPr>
            <p:ph idx="1"/>
          </p:nvPr>
        </p:nvSpPr>
        <p:spPr>
          <a:xfrm>
            <a:off x="4965192" y="1709928"/>
            <a:ext cx="6729984" cy="4096512"/>
          </a:xfrm>
        </p:spPr>
        <p:txBody>
          <a:bodyPr/>
          <a:lstStyle>
            <a:lvl1pPr>
              <a:defRPr sz="2800"/>
            </a:lvl1pPr>
            <a:lvl2pPr>
              <a:defRPr sz="24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37DE6A51-A2E5-4BFA-B571-9FDFE1BBFB44}"/>
              </a:ext>
            </a:extLst>
          </p:cNvPr>
          <p:cNvSpPr>
            <a:spLocks noGrp="1"/>
          </p:cNvSpPr>
          <p:nvPr>
            <p:ph type="body" sz="half" idx="2"/>
          </p:nvPr>
        </p:nvSpPr>
        <p:spPr>
          <a:xfrm>
            <a:off x="868680" y="3429000"/>
            <a:ext cx="3099816" cy="2066544"/>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3D92778A-DD4C-4651-9C53-8B0C44CD8805}"/>
              </a:ext>
            </a:extLst>
          </p:cNvPr>
          <p:cNvSpPr>
            <a:spLocks noGrp="1"/>
          </p:cNvSpPr>
          <p:nvPr>
            <p:ph type="dt" sz="half" idx="10"/>
          </p:nvPr>
        </p:nvSpPr>
        <p:spPr>
          <a:xfrm>
            <a:off x="868680" y="6356350"/>
            <a:ext cx="2743200" cy="365125"/>
          </a:xfrm>
        </p:spPr>
        <p:txBody>
          <a:bodyPr/>
          <a:lstStyle/>
          <a:p>
            <a:fld id="{02AC24A9-CCB6-4F8D-B8DB-C2F3692CFA5A}" type="datetimeFigureOut">
              <a:rPr lang="en-US" smtClean="0"/>
              <a:t>3/29/2023</a:t>
            </a:fld>
            <a:endParaRPr lang="en-US" dirty="0"/>
          </a:p>
        </p:txBody>
      </p:sp>
      <p:sp>
        <p:nvSpPr>
          <p:cNvPr id="6" name="Footer Placeholder 5">
            <a:extLst>
              <a:ext uri="{FF2B5EF4-FFF2-40B4-BE49-F238E27FC236}">
                <a16:creationId xmlns:a16="http://schemas.microsoft.com/office/drawing/2014/main" id="{9D6C7F66-2DFA-4146-BE1A-CE2890FE45E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285D185-B1B6-4D62-81BE-BE82C80ACA6C}"/>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0098166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68B77B5-211C-456E-B79F-306CC3619347}"/>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3B63C338-194D-4F23-ABEC-60A7EA96F302}"/>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0C04DCC-0E3E-4F05-9FAC-9FA6CA4B2BAE}"/>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dirty="0"/>
              <a:t>Click to edit Master title style</a:t>
            </a:r>
          </a:p>
        </p:txBody>
      </p:sp>
      <p:sp>
        <p:nvSpPr>
          <p:cNvPr id="3" name="Picture Placeholder 2">
            <a:extLst>
              <a:ext uri="{FF2B5EF4-FFF2-40B4-BE49-F238E27FC236}">
                <a16:creationId xmlns:a16="http://schemas.microsoft.com/office/drawing/2014/main" id="{EBA29649-B19F-499E-8E9A-3577EAC8F031}"/>
              </a:ext>
            </a:extLst>
          </p:cNvPr>
          <p:cNvSpPr>
            <a:spLocks noGrp="1"/>
          </p:cNvSpPr>
          <p:nvPr>
            <p:ph type="pic" idx="1"/>
          </p:nvPr>
        </p:nvSpPr>
        <p:spPr>
          <a:xfrm>
            <a:off x="4965192" y="1161288"/>
            <a:ext cx="6729984" cy="4645152"/>
          </a:xfrm>
        </p:spPr>
        <p:txBody>
          <a:bodyPr>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a:extLst>
              <a:ext uri="{FF2B5EF4-FFF2-40B4-BE49-F238E27FC236}">
                <a16:creationId xmlns:a16="http://schemas.microsoft.com/office/drawing/2014/main" id="{1BC9EF2E-A8CD-41A1-B11A-0D8842797A98}"/>
              </a:ext>
            </a:extLst>
          </p:cNvPr>
          <p:cNvSpPr>
            <a:spLocks noGrp="1"/>
          </p:cNvSpPr>
          <p:nvPr>
            <p:ph type="body" sz="half" idx="2"/>
          </p:nvPr>
        </p:nvSpPr>
        <p:spPr>
          <a:xfrm>
            <a:off x="868680" y="3438144"/>
            <a:ext cx="3099816" cy="2057400"/>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B44257B5-0DE0-401F-9171-E8687A97DBA7}"/>
              </a:ext>
            </a:extLst>
          </p:cNvPr>
          <p:cNvSpPr>
            <a:spLocks noGrp="1"/>
          </p:cNvSpPr>
          <p:nvPr>
            <p:ph type="dt" sz="half" idx="10"/>
          </p:nvPr>
        </p:nvSpPr>
        <p:spPr>
          <a:xfrm>
            <a:off x="868680" y="6356350"/>
            <a:ext cx="2743200" cy="365125"/>
          </a:xfrm>
        </p:spPr>
        <p:txBody>
          <a:bodyPr/>
          <a:lstStyle/>
          <a:p>
            <a:fld id="{02AC24A9-CCB6-4F8D-B8DB-C2F3692CFA5A}" type="datetimeFigureOut">
              <a:rPr lang="en-US" smtClean="0"/>
              <a:t>3/29/2023</a:t>
            </a:fld>
            <a:endParaRPr lang="en-US"/>
          </a:p>
        </p:txBody>
      </p:sp>
      <p:sp>
        <p:nvSpPr>
          <p:cNvPr id="6" name="Footer Placeholder 5">
            <a:extLst>
              <a:ext uri="{FF2B5EF4-FFF2-40B4-BE49-F238E27FC236}">
                <a16:creationId xmlns:a16="http://schemas.microsoft.com/office/drawing/2014/main" id="{788CD9AD-D667-4FD4-AA34-428AA0BCD0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8770FB6-F273-4BA6-8B97-9835AC537871}"/>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5025680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B325BDE-35A4-4AAD-960B-C1415864ADD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E459C78-0CC4-4552-93DD-49B4194D005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6744A3C-9C54-46A6-B3EF-5B36362423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AC24A9-CCB6-4F8D-B8DB-C2F3692CFA5A}" type="datetimeFigureOut">
              <a:rPr lang="en-US" smtClean="0"/>
              <a:t>3/29/2023</a:t>
            </a:fld>
            <a:endParaRPr lang="en-US"/>
          </a:p>
        </p:txBody>
      </p:sp>
      <p:sp>
        <p:nvSpPr>
          <p:cNvPr id="5" name="Footer Placeholder 4">
            <a:extLst>
              <a:ext uri="{FF2B5EF4-FFF2-40B4-BE49-F238E27FC236}">
                <a16:creationId xmlns:a16="http://schemas.microsoft.com/office/drawing/2014/main" id="{07D5A696-7B4B-4181-A961-7D66556D507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3038CB5-8F4A-401D-A3A9-B27DC15B7A8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2DC25EE-239B-4C5F-AAD1-255A7D5F1EE2}" type="slidenum">
              <a:rPr lang="en-US" smtClean="0"/>
              <a:t>‹#›</a:t>
            </a:fld>
            <a:endParaRPr lang="en-US"/>
          </a:p>
        </p:txBody>
      </p:sp>
    </p:spTree>
    <p:extLst>
      <p:ext uri="{BB962C8B-B14F-4D97-AF65-F5344CB8AC3E}">
        <p14:creationId xmlns:p14="http://schemas.microsoft.com/office/powerpoint/2010/main" val="1076814397"/>
      </p:ext>
    </p:extLst>
  </p:cSld>
  <p:clrMap bg1="lt1" tx1="dk1" bg2="lt2" tx2="dk2" accent1="accent1" accent2="accent2" accent3="accent3" accent4="accent4" accent5="accent5" accent6="accent6" hlink="hlink" folHlink="folHlink"/>
  <p:sldLayoutIdLst>
    <p:sldLayoutId id="2147483732" r:id="rId1"/>
    <p:sldLayoutId id="2147483733" r:id="rId2"/>
    <p:sldLayoutId id="2147483734" r:id="rId3"/>
    <p:sldLayoutId id="2147483735" r:id="rId4"/>
    <p:sldLayoutId id="2147483736" r:id="rId5"/>
    <p:sldLayoutId id="2147483730" r:id="rId6"/>
    <p:sldLayoutId id="2147483726" r:id="rId7"/>
    <p:sldLayoutId id="2147483727" r:id="rId8"/>
    <p:sldLayoutId id="2147483728" r:id="rId9"/>
    <p:sldLayoutId id="2147483729" r:id="rId10"/>
    <p:sldLayoutId id="2147483731" r:id="rId11"/>
  </p:sldLayoutIdLst>
  <p:txStyles>
    <p:title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8.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8">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3">
            <a:extLst>
              <a:ext uri="{FF2B5EF4-FFF2-40B4-BE49-F238E27FC236}">
                <a16:creationId xmlns:a16="http://schemas.microsoft.com/office/drawing/2014/main" id="{E98C13AC-4A1B-9CC0-B8C7-243C7E435556}"/>
              </a:ext>
            </a:extLst>
          </p:cNvPr>
          <p:cNvPicPr>
            <a:picLocks noChangeAspect="1"/>
          </p:cNvPicPr>
          <p:nvPr/>
        </p:nvPicPr>
        <p:blipFill rotWithShape="1">
          <a:blip r:embed="rId2"/>
          <a:srcRect t="20885" r="8" b="8"/>
          <a:stretch/>
        </p:blipFill>
        <p:spPr>
          <a:xfrm>
            <a:off x="3523488" y="10"/>
            <a:ext cx="8668512" cy="6857990"/>
          </a:xfrm>
          <a:prstGeom prst="rect">
            <a:avLst/>
          </a:prstGeom>
        </p:spPr>
      </p:pic>
      <p:sp>
        <p:nvSpPr>
          <p:cNvPr id="16" name="Rectangle 10">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756601"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p:nvPr>
        </p:nvSpPr>
        <p:spPr>
          <a:xfrm>
            <a:off x="477981" y="1122363"/>
            <a:ext cx="4023360" cy="3204134"/>
          </a:xfrm>
        </p:spPr>
        <p:txBody>
          <a:bodyPr anchor="b">
            <a:normAutofit/>
          </a:bodyPr>
          <a:lstStyle/>
          <a:p>
            <a:r>
              <a:rPr lang="en-US" sz="4800" dirty="0">
                <a:ea typeface="+mj-lt"/>
                <a:cs typeface="+mj-lt"/>
              </a:rPr>
              <a:t>Grocery Store's Data</a:t>
            </a:r>
            <a:br>
              <a:rPr lang="en-US" sz="4800">
                <a:ea typeface="+mj-lt"/>
                <a:cs typeface="+mj-lt"/>
              </a:rPr>
            </a:br>
            <a:r>
              <a:rPr lang="en-US" sz="4800" dirty="0">
                <a:ea typeface="+mj-lt"/>
                <a:cs typeface="+mj-lt"/>
              </a:rPr>
              <a:t>MRA Project-Milestone 2</a:t>
            </a:r>
            <a:endParaRPr lang="en-US" sz="4800" dirty="0">
              <a:cs typeface="Calibri Light"/>
            </a:endParaRPr>
          </a:p>
        </p:txBody>
      </p:sp>
      <p:sp>
        <p:nvSpPr>
          <p:cNvPr id="3" name="Subtitle 2"/>
          <p:cNvSpPr>
            <a:spLocks noGrp="1"/>
          </p:cNvSpPr>
          <p:nvPr>
            <p:ph type="subTitle" idx="1"/>
          </p:nvPr>
        </p:nvSpPr>
        <p:spPr>
          <a:xfrm>
            <a:off x="477980" y="4872922"/>
            <a:ext cx="4023359" cy="1208141"/>
          </a:xfrm>
        </p:spPr>
        <p:txBody>
          <a:bodyPr vert="horz" lIns="91440" tIns="45720" rIns="91440" bIns="45720" rtlCol="0">
            <a:normAutofit/>
          </a:bodyPr>
          <a:lstStyle/>
          <a:p>
            <a:r>
              <a:rPr lang="en-US" sz="2000" dirty="0">
                <a:cs typeface="Calibri"/>
              </a:rPr>
              <a:t>BY: Taniya Dubey</a:t>
            </a:r>
            <a:endParaRPr lang="en-US" sz="2000" dirty="0"/>
          </a:p>
        </p:txBody>
      </p:sp>
      <p:sp>
        <p:nvSpPr>
          <p:cNvPr id="18" name="Rectangle 12">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14">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2">
              <a:lumMod val="25000"/>
              <a:lumOff val="75000"/>
            </a:schemeClr>
          </a:solidFill>
          <a:ln w="3175">
            <a:solidFill>
              <a:schemeClr val="tx2">
                <a:lumMod val="25000"/>
                <a:lumOff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4" descr="A picture containing email&#10;&#10;Description automatically generated">
            <a:extLst>
              <a:ext uri="{FF2B5EF4-FFF2-40B4-BE49-F238E27FC236}">
                <a16:creationId xmlns:a16="http://schemas.microsoft.com/office/drawing/2014/main" id="{182659A0-D154-FDC4-677D-92CB17BC99C2}"/>
              </a:ext>
            </a:extLst>
          </p:cNvPr>
          <p:cNvPicPr>
            <a:picLocks noChangeAspect="1"/>
          </p:cNvPicPr>
          <p:nvPr/>
        </p:nvPicPr>
        <p:blipFill>
          <a:blip r:embed="rId3"/>
          <a:stretch>
            <a:fillRect/>
          </a:stretch>
        </p:blipFill>
        <p:spPr>
          <a:xfrm>
            <a:off x="10163803" y="-3324"/>
            <a:ext cx="2029185" cy="941178"/>
          </a:xfrm>
          <a:prstGeom prst="rect">
            <a:avLst/>
          </a:prstGeom>
        </p:spPr>
      </p:pic>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 name="Rectangle 17">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3" name="Rectangle 19">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54" name="Rectangle 21">
            <a:extLst>
              <a:ext uri="{FF2B5EF4-FFF2-40B4-BE49-F238E27FC236}">
                <a16:creationId xmlns:a16="http://schemas.microsoft.com/office/drawing/2014/main" id="{5A59F003-E00A-43F9-91DC-CC54E3B874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3" descr="3D Hologram from iPad">
            <a:extLst>
              <a:ext uri="{FF2B5EF4-FFF2-40B4-BE49-F238E27FC236}">
                <a16:creationId xmlns:a16="http://schemas.microsoft.com/office/drawing/2014/main" id="{EA1EC644-160C-ADF3-9691-14D19A9E3D85}"/>
              </a:ext>
            </a:extLst>
          </p:cNvPr>
          <p:cNvPicPr>
            <a:picLocks noChangeAspect="1"/>
          </p:cNvPicPr>
          <p:nvPr/>
        </p:nvPicPr>
        <p:blipFill rotWithShape="1">
          <a:blip r:embed="rId2"/>
          <a:srcRect t="7279" b="8451"/>
          <a:stretch/>
        </p:blipFill>
        <p:spPr>
          <a:xfrm>
            <a:off x="20" y="10"/>
            <a:ext cx="12191981" cy="6857990"/>
          </a:xfrm>
          <a:prstGeom prst="rect">
            <a:avLst/>
          </a:prstGeom>
        </p:spPr>
      </p:pic>
      <p:sp>
        <p:nvSpPr>
          <p:cNvPr id="55" name="Rectangle 23">
            <a:extLst>
              <a:ext uri="{FF2B5EF4-FFF2-40B4-BE49-F238E27FC236}">
                <a16:creationId xmlns:a16="http://schemas.microsoft.com/office/drawing/2014/main" id="{D74A4382-E3AD-430A-9A1F-DFA3E0E77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799868" y="-1534136"/>
            <a:ext cx="4592270" cy="12192001"/>
          </a:xfrm>
          <a:prstGeom prst="rect">
            <a:avLst/>
          </a:prstGeom>
          <a:gradFill>
            <a:gsLst>
              <a:gs pos="35000">
                <a:schemeClr val="tx1">
                  <a:alpha val="46000"/>
                </a:schemeClr>
              </a:gs>
              <a:gs pos="21000">
                <a:schemeClr val="tx1">
                  <a:alpha val="30000"/>
                </a:schemeClr>
              </a:gs>
              <a:gs pos="0">
                <a:schemeClr val="tx1">
                  <a:alpha val="0"/>
                </a:schemeClr>
              </a:gs>
              <a:gs pos="100000">
                <a:schemeClr val="tx1">
                  <a:alpha val="8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41A31EB-1194-07B3-246C-2A3CA5E0813F}"/>
              </a:ext>
            </a:extLst>
          </p:cNvPr>
          <p:cNvSpPr>
            <a:spLocks noGrp="1"/>
          </p:cNvSpPr>
          <p:nvPr>
            <p:ph type="title"/>
          </p:nvPr>
        </p:nvSpPr>
        <p:spPr>
          <a:xfrm>
            <a:off x="59496" y="2746871"/>
            <a:ext cx="11278297" cy="2387600"/>
          </a:xfrm>
        </p:spPr>
        <p:txBody>
          <a:bodyPr vert="horz" lIns="91440" tIns="45720" rIns="91440" bIns="45720" rtlCol="0" anchor="b">
            <a:normAutofit/>
          </a:bodyPr>
          <a:lstStyle/>
          <a:p>
            <a:pPr marL="285750" indent="-285750"/>
            <a:r>
              <a:rPr lang="en-US" sz="6600" b="0" dirty="0">
                <a:solidFill>
                  <a:schemeClr val="bg1"/>
                </a:solidFill>
              </a:rPr>
              <a:t> 02</a:t>
            </a:r>
            <a:br>
              <a:rPr lang="en-US" sz="6600" b="0" dirty="0">
                <a:solidFill>
                  <a:schemeClr val="bg1"/>
                </a:solidFill>
              </a:rPr>
            </a:br>
            <a:r>
              <a:rPr lang="en-US" sz="6600" b="0" dirty="0">
                <a:solidFill>
                  <a:schemeClr val="bg1"/>
                </a:solidFill>
              </a:rPr>
              <a:t>Exploratory Data Analysis</a:t>
            </a:r>
          </a:p>
        </p:txBody>
      </p:sp>
      <p:sp>
        <p:nvSpPr>
          <p:cNvPr id="3" name="TextBox 2">
            <a:extLst>
              <a:ext uri="{FF2B5EF4-FFF2-40B4-BE49-F238E27FC236}">
                <a16:creationId xmlns:a16="http://schemas.microsoft.com/office/drawing/2014/main" id="{3B1A6A8D-6768-5039-F053-F9241596A7F3}"/>
              </a:ext>
            </a:extLst>
          </p:cNvPr>
          <p:cNvSpPr txBox="1"/>
          <p:nvPr/>
        </p:nvSpPr>
        <p:spPr>
          <a:xfrm>
            <a:off x="7590" y="5138036"/>
            <a:ext cx="7118603"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742950" lvl="1" indent="-285750">
              <a:spcBef>
                <a:spcPct val="0"/>
              </a:spcBef>
              <a:buFont typeface="Arial"/>
              <a:buChar char="•"/>
            </a:pPr>
            <a:r>
              <a:rPr lang="en-US" dirty="0">
                <a:solidFill>
                  <a:schemeClr val="bg1"/>
                </a:solidFill>
                <a:ea typeface="+mn-lt"/>
                <a:cs typeface="+mn-lt"/>
              </a:rPr>
              <a:t>Weekly, Monthly, Quarterly, Yearly Weekday Trends in Sales count </a:t>
            </a:r>
          </a:p>
          <a:p>
            <a:pPr marL="742950" lvl="1" indent="-285750">
              <a:spcBef>
                <a:spcPct val="0"/>
              </a:spcBef>
              <a:buFont typeface="Arial"/>
              <a:buChar char="•"/>
            </a:pPr>
            <a:r>
              <a:rPr lang="en-US" dirty="0">
                <a:solidFill>
                  <a:schemeClr val="bg1"/>
                </a:solidFill>
                <a:ea typeface="+mn-lt"/>
                <a:cs typeface="+mn-lt"/>
              </a:rPr>
              <a:t>Products counts &amp; Year Wise top products</a:t>
            </a:r>
          </a:p>
          <a:p>
            <a:pPr marL="742950" lvl="1" indent="-285750">
              <a:spcBef>
                <a:spcPct val="0"/>
              </a:spcBef>
              <a:buFont typeface="Arial"/>
              <a:buChar char="•"/>
            </a:pPr>
            <a:r>
              <a:rPr lang="en-US" dirty="0">
                <a:solidFill>
                  <a:schemeClr val="bg1"/>
                </a:solidFill>
                <a:ea typeface="+mn-lt"/>
                <a:cs typeface="+mn-lt"/>
              </a:rPr>
              <a:t>Summary and Recommendations</a:t>
            </a:r>
            <a:endParaRPr lang="en-US" dirty="0">
              <a:solidFill>
                <a:schemeClr val="bg1"/>
              </a:solidFill>
            </a:endParaRPr>
          </a:p>
        </p:txBody>
      </p:sp>
    </p:spTree>
    <p:extLst>
      <p:ext uri="{BB962C8B-B14F-4D97-AF65-F5344CB8AC3E}">
        <p14:creationId xmlns:p14="http://schemas.microsoft.com/office/powerpoint/2010/main" val="4607532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4" name="Rectangle 13">
            <a:extLst>
              <a:ext uri="{FF2B5EF4-FFF2-40B4-BE49-F238E27FC236}">
                <a16:creationId xmlns:a16="http://schemas.microsoft.com/office/drawing/2014/main" id="{68AF5748-FED8-45BA-8631-26D1D10F32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12B1F7F-AE4F-39B7-00B4-AD09E2CA8BAC}"/>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a:t>Yearly Count of Products Sold</a:t>
            </a:r>
          </a:p>
        </p:txBody>
      </p:sp>
      <p:sp>
        <p:nvSpPr>
          <p:cNvPr id="4" name="Content Placeholder 3">
            <a:extLst>
              <a:ext uri="{FF2B5EF4-FFF2-40B4-BE49-F238E27FC236}">
                <a16:creationId xmlns:a16="http://schemas.microsoft.com/office/drawing/2014/main" id="{EEC17120-2A9F-742C-1B91-D884ADFBA200}"/>
              </a:ext>
            </a:extLst>
          </p:cNvPr>
          <p:cNvSpPr>
            <a:spLocks noGrp="1"/>
          </p:cNvSpPr>
          <p:nvPr>
            <p:ph sz="half" idx="2"/>
          </p:nvPr>
        </p:nvSpPr>
        <p:spPr>
          <a:xfrm>
            <a:off x="477981" y="4872922"/>
            <a:ext cx="3933306" cy="1208141"/>
          </a:xfrm>
        </p:spPr>
        <p:txBody>
          <a:bodyPr vert="horz" lIns="91440" tIns="45720" rIns="91440" bIns="45720" rtlCol="0">
            <a:normAutofit/>
          </a:bodyPr>
          <a:lstStyle/>
          <a:p>
            <a:pPr marL="0" indent="0">
              <a:buNone/>
            </a:pPr>
            <a:r>
              <a:rPr lang="en-US" sz="2000"/>
              <a:t>As we have data till 26 feb 2020 that’s why the count of products sold in 2020 is low.</a:t>
            </a:r>
          </a:p>
        </p:txBody>
      </p:sp>
      <p:sp>
        <p:nvSpPr>
          <p:cNvPr id="16" name="Rectangle 15">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Rectangle 17">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5" descr="Chart&#10;&#10;Description automatically generated">
            <a:extLst>
              <a:ext uri="{FF2B5EF4-FFF2-40B4-BE49-F238E27FC236}">
                <a16:creationId xmlns:a16="http://schemas.microsoft.com/office/drawing/2014/main" id="{9A9C1E35-3517-C79F-D875-3AD856131A35}"/>
              </a:ext>
            </a:extLst>
          </p:cNvPr>
          <p:cNvPicPr>
            <a:picLocks noGrp="1" noChangeAspect="1"/>
          </p:cNvPicPr>
          <p:nvPr>
            <p:ph sz="half" idx="1"/>
          </p:nvPr>
        </p:nvPicPr>
        <p:blipFill>
          <a:blip r:embed="rId2"/>
          <a:stretch>
            <a:fillRect/>
          </a:stretch>
        </p:blipFill>
        <p:spPr>
          <a:xfrm>
            <a:off x="4864608" y="1248117"/>
            <a:ext cx="6846363" cy="4210512"/>
          </a:xfrm>
          <a:prstGeom prst="rect">
            <a:avLst/>
          </a:prstGeom>
        </p:spPr>
      </p:pic>
    </p:spTree>
    <p:extLst>
      <p:ext uri="{BB962C8B-B14F-4D97-AF65-F5344CB8AC3E}">
        <p14:creationId xmlns:p14="http://schemas.microsoft.com/office/powerpoint/2010/main" val="26740474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D6FBB9D-1CAA-4D05-AB33-BABDFE17B8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id="{04727B71-B4B6-4823-80A1-68C40B475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79A6DB05-9FB5-4B07-8675-74C23D4FD8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6" name="Rectangle 15">
            <a:extLst>
              <a:ext uri="{FF2B5EF4-FFF2-40B4-BE49-F238E27FC236}">
                <a16:creationId xmlns:a16="http://schemas.microsoft.com/office/drawing/2014/main" id="{84ECDE7A-6944-466D-8FFE-149A29BA6B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8" name="Rectangle 17">
            <a:extLst>
              <a:ext uri="{FF2B5EF4-FFF2-40B4-BE49-F238E27FC236}">
                <a16:creationId xmlns:a16="http://schemas.microsoft.com/office/drawing/2014/main" id="{B3420082-9415-44EC-802E-C77D71D59C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0" name="Rectangle 19">
            <a:extLst>
              <a:ext uri="{FF2B5EF4-FFF2-40B4-BE49-F238E27FC236}">
                <a16:creationId xmlns:a16="http://schemas.microsoft.com/office/drawing/2014/main" id="{55A52C45-1FCB-4636-A80F-2849B8226C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9279558-ED1D-FA79-B947-1C491F4AE312}"/>
              </a:ext>
            </a:extLst>
          </p:cNvPr>
          <p:cNvSpPr>
            <a:spLocks noGrp="1"/>
          </p:cNvSpPr>
          <p:nvPr>
            <p:ph type="title"/>
          </p:nvPr>
        </p:nvSpPr>
        <p:spPr>
          <a:xfrm>
            <a:off x="1115568" y="548640"/>
            <a:ext cx="10168128" cy="1179576"/>
          </a:xfrm>
        </p:spPr>
        <p:txBody>
          <a:bodyPr vert="horz" lIns="91440" tIns="45720" rIns="91440" bIns="45720" rtlCol="0" anchor="ctr">
            <a:normAutofit/>
          </a:bodyPr>
          <a:lstStyle/>
          <a:p>
            <a:r>
              <a:rPr lang="en-US"/>
              <a:t>Quarterly Count of Products Sold</a:t>
            </a:r>
            <a:endParaRPr lang="en-US" b="0"/>
          </a:p>
        </p:txBody>
      </p:sp>
      <p:sp>
        <p:nvSpPr>
          <p:cNvPr id="22" name="Rectangle 21">
            <a:extLst>
              <a:ext uri="{FF2B5EF4-FFF2-40B4-BE49-F238E27FC236}">
                <a16:creationId xmlns:a16="http://schemas.microsoft.com/office/drawing/2014/main" id="{768EB4DD-3704-43AD-92B3-C4E0C6EA92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70799"/>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5" descr="Chart, treemap chart&#10;&#10;Description automatically generated">
            <a:extLst>
              <a:ext uri="{FF2B5EF4-FFF2-40B4-BE49-F238E27FC236}">
                <a16:creationId xmlns:a16="http://schemas.microsoft.com/office/drawing/2014/main" id="{746D3BFE-0EE0-88C3-015B-159A95A0D231}"/>
              </a:ext>
            </a:extLst>
          </p:cNvPr>
          <p:cNvPicPr>
            <a:picLocks noGrp="1" noChangeAspect="1"/>
          </p:cNvPicPr>
          <p:nvPr>
            <p:ph sz="half" idx="1"/>
          </p:nvPr>
        </p:nvPicPr>
        <p:blipFill rotWithShape="1">
          <a:blip r:embed="rId2"/>
          <a:srcRect t="456" r="2" b="2"/>
          <a:stretch/>
        </p:blipFill>
        <p:spPr>
          <a:xfrm>
            <a:off x="491361" y="2247987"/>
            <a:ext cx="6426798" cy="3924213"/>
          </a:xfrm>
          <a:prstGeom prst="rect">
            <a:avLst/>
          </a:prstGeom>
        </p:spPr>
      </p:pic>
      <p:sp>
        <p:nvSpPr>
          <p:cNvPr id="4" name="Content Placeholder 3">
            <a:extLst>
              <a:ext uri="{FF2B5EF4-FFF2-40B4-BE49-F238E27FC236}">
                <a16:creationId xmlns:a16="http://schemas.microsoft.com/office/drawing/2014/main" id="{13870CD3-BFF8-7551-1D64-8CE83D0B0F4A}"/>
              </a:ext>
            </a:extLst>
          </p:cNvPr>
          <p:cNvSpPr>
            <a:spLocks noGrp="1"/>
          </p:cNvSpPr>
          <p:nvPr>
            <p:ph sz="half" idx="2"/>
          </p:nvPr>
        </p:nvSpPr>
        <p:spPr>
          <a:xfrm>
            <a:off x="7411453" y="2478024"/>
            <a:ext cx="3872243" cy="3694176"/>
          </a:xfrm>
        </p:spPr>
        <p:txBody>
          <a:bodyPr vert="horz" lIns="91440" tIns="45720" rIns="91440" bIns="45720" rtlCol="0" anchor="ctr">
            <a:normAutofit/>
          </a:bodyPr>
          <a:lstStyle/>
          <a:p>
            <a:r>
              <a:rPr lang="en-US" sz="1800" dirty="0"/>
              <a:t>As we have data till 26 </a:t>
            </a:r>
            <a:r>
              <a:rPr lang="en-US" sz="1800" dirty="0" err="1"/>
              <a:t>feb</a:t>
            </a:r>
            <a:r>
              <a:rPr lang="en-US" sz="1800" dirty="0"/>
              <a:t> 2020 that’s why the count of products sold in Q1 is Hight.</a:t>
            </a:r>
          </a:p>
          <a:p>
            <a:r>
              <a:rPr lang="en-US" sz="1800" dirty="0"/>
              <a:t>In 2019 Q1 sales was highest</a:t>
            </a:r>
          </a:p>
          <a:p>
            <a:r>
              <a:rPr lang="en-US" sz="1800" dirty="0"/>
              <a:t>In 2018 Q3 sales was highest</a:t>
            </a:r>
          </a:p>
          <a:p>
            <a:r>
              <a:rPr lang="en-US" sz="1800" dirty="0"/>
              <a:t>Count of product sold in Q2 is </a:t>
            </a:r>
            <a:r>
              <a:rPr lang="en-US" sz="1800" dirty="0" err="1"/>
              <a:t>aproxx</a:t>
            </a:r>
            <a:r>
              <a:rPr lang="en-US" sz="1800" dirty="0"/>
              <a:t> same in 2019 and 2018.</a:t>
            </a:r>
          </a:p>
        </p:txBody>
      </p:sp>
      <p:pic>
        <p:nvPicPr>
          <p:cNvPr id="6" name="Picture 6">
            <a:extLst>
              <a:ext uri="{FF2B5EF4-FFF2-40B4-BE49-F238E27FC236}">
                <a16:creationId xmlns:a16="http://schemas.microsoft.com/office/drawing/2014/main" id="{B969F0A8-7762-730B-1502-3347FAF75C85}"/>
              </a:ext>
            </a:extLst>
          </p:cNvPr>
          <p:cNvPicPr>
            <a:picLocks noChangeAspect="1"/>
          </p:cNvPicPr>
          <p:nvPr/>
        </p:nvPicPr>
        <p:blipFill>
          <a:blip r:embed="rId3"/>
          <a:stretch>
            <a:fillRect/>
          </a:stretch>
        </p:blipFill>
        <p:spPr>
          <a:xfrm>
            <a:off x="5832445" y="2473445"/>
            <a:ext cx="1102204" cy="660281"/>
          </a:xfrm>
          <a:prstGeom prst="rect">
            <a:avLst/>
          </a:prstGeom>
        </p:spPr>
      </p:pic>
    </p:spTree>
    <p:extLst>
      <p:ext uri="{BB962C8B-B14F-4D97-AF65-F5344CB8AC3E}">
        <p14:creationId xmlns:p14="http://schemas.microsoft.com/office/powerpoint/2010/main" val="41263936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3" name="Rectangle 30">
            <a:extLst>
              <a:ext uri="{FF2B5EF4-FFF2-40B4-BE49-F238E27FC236}">
                <a16:creationId xmlns:a16="http://schemas.microsoft.com/office/drawing/2014/main" id="{2D6FBB9D-1CAA-4D05-AB33-BABDFE17B8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54" name="Rectangle 32">
            <a:extLst>
              <a:ext uri="{FF2B5EF4-FFF2-40B4-BE49-F238E27FC236}">
                <a16:creationId xmlns:a16="http://schemas.microsoft.com/office/drawing/2014/main" id="{04727B71-B4B6-4823-80A1-68C40B475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5" name="Rectangle 34">
            <a:extLst>
              <a:ext uri="{FF2B5EF4-FFF2-40B4-BE49-F238E27FC236}">
                <a16:creationId xmlns:a16="http://schemas.microsoft.com/office/drawing/2014/main" id="{79A6DB05-9FB5-4B07-8675-74C23D4FD8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56" name="Rectangle 36">
            <a:extLst>
              <a:ext uri="{FF2B5EF4-FFF2-40B4-BE49-F238E27FC236}">
                <a16:creationId xmlns:a16="http://schemas.microsoft.com/office/drawing/2014/main" id="{0288C6B4-AFC3-407F-A595-EFFD38D4C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7" name="Freeform: Shape 38">
            <a:extLst>
              <a:ext uri="{FF2B5EF4-FFF2-40B4-BE49-F238E27FC236}">
                <a16:creationId xmlns:a16="http://schemas.microsoft.com/office/drawing/2014/main" id="{CF236821-17FE-429B-8D2C-08E13A64EA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58" name="Freeform: Shape 40">
            <a:extLst>
              <a:ext uri="{FF2B5EF4-FFF2-40B4-BE49-F238E27FC236}">
                <a16:creationId xmlns:a16="http://schemas.microsoft.com/office/drawing/2014/main" id="{C0BDBCD2-E081-43AB-9119-C55465E59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E19D8EC-8E33-8B09-D8EF-D10B3FD33C94}"/>
              </a:ext>
            </a:extLst>
          </p:cNvPr>
          <p:cNvSpPr>
            <a:spLocks noGrp="1"/>
          </p:cNvSpPr>
          <p:nvPr>
            <p:ph type="title"/>
          </p:nvPr>
        </p:nvSpPr>
        <p:spPr>
          <a:xfrm>
            <a:off x="371094" y="1161288"/>
            <a:ext cx="3438144" cy="1239012"/>
          </a:xfrm>
        </p:spPr>
        <p:txBody>
          <a:bodyPr vert="horz" lIns="91440" tIns="45720" rIns="91440" bIns="45720" rtlCol="0" anchor="ctr">
            <a:normAutofit/>
          </a:bodyPr>
          <a:lstStyle/>
          <a:p>
            <a:r>
              <a:rPr lang="en-US" sz="2800" dirty="0"/>
              <a:t>Monthly Count of Products Sold</a:t>
            </a:r>
          </a:p>
        </p:txBody>
      </p:sp>
      <p:sp>
        <p:nvSpPr>
          <p:cNvPr id="59" name="Rectangle 42">
            <a:extLst>
              <a:ext uri="{FF2B5EF4-FFF2-40B4-BE49-F238E27FC236}">
                <a16:creationId xmlns:a16="http://schemas.microsoft.com/office/drawing/2014/main" id="{98E79BE4-34FE-485A-98A5-92CE8F7C4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26546"/>
            <a:ext cx="128016" cy="65390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0" name="Rectangle 44">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5893" y="2443480"/>
            <a:ext cx="338328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 name="Picture 8" descr="Chart, bar chart&#10;&#10;Description automatically generated">
            <a:extLst>
              <a:ext uri="{FF2B5EF4-FFF2-40B4-BE49-F238E27FC236}">
                <a16:creationId xmlns:a16="http://schemas.microsoft.com/office/drawing/2014/main" id="{3E32F8C2-729D-C443-E5A6-EED4ECFA9215}"/>
              </a:ext>
            </a:extLst>
          </p:cNvPr>
          <p:cNvPicPr>
            <a:picLocks noGrp="1" noChangeAspect="1"/>
          </p:cNvPicPr>
          <p:nvPr>
            <p:ph sz="half" idx="2"/>
          </p:nvPr>
        </p:nvPicPr>
        <p:blipFill>
          <a:blip r:embed="rId2"/>
          <a:stretch>
            <a:fillRect/>
          </a:stretch>
        </p:blipFill>
        <p:spPr>
          <a:xfrm>
            <a:off x="5001622" y="841248"/>
            <a:ext cx="6721132" cy="5276088"/>
          </a:xfrm>
          <a:prstGeom prst="rect">
            <a:avLst/>
          </a:prstGeom>
        </p:spPr>
      </p:pic>
      <p:pic>
        <p:nvPicPr>
          <p:cNvPr id="3" name="Picture 3" descr="Graphical user interface, application, table&#10;&#10;Description automatically generated">
            <a:extLst>
              <a:ext uri="{FF2B5EF4-FFF2-40B4-BE49-F238E27FC236}">
                <a16:creationId xmlns:a16="http://schemas.microsoft.com/office/drawing/2014/main" id="{FD75A89D-6CEC-C611-AF3A-37887BD1883D}"/>
              </a:ext>
            </a:extLst>
          </p:cNvPr>
          <p:cNvPicPr>
            <a:picLocks noGrp="1" noChangeAspect="1"/>
          </p:cNvPicPr>
          <p:nvPr>
            <p:ph sz="half" idx="1"/>
          </p:nvPr>
        </p:nvPicPr>
        <p:blipFill>
          <a:blip r:embed="rId3"/>
          <a:stretch>
            <a:fillRect/>
          </a:stretch>
        </p:blipFill>
        <p:spPr>
          <a:xfrm>
            <a:off x="10180237" y="878934"/>
            <a:ext cx="1533525" cy="962025"/>
          </a:xfrm>
        </p:spPr>
      </p:pic>
      <p:sp>
        <p:nvSpPr>
          <p:cNvPr id="4" name="TextBox 3">
            <a:extLst>
              <a:ext uri="{FF2B5EF4-FFF2-40B4-BE49-F238E27FC236}">
                <a16:creationId xmlns:a16="http://schemas.microsoft.com/office/drawing/2014/main" id="{0B7FD489-16AC-B074-E772-2D1892307340}"/>
              </a:ext>
            </a:extLst>
          </p:cNvPr>
          <p:cNvSpPr txBox="1"/>
          <p:nvPr/>
        </p:nvSpPr>
        <p:spPr>
          <a:xfrm>
            <a:off x="316128" y="3335316"/>
            <a:ext cx="3552443"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t>In 2018 most of the products were sold in January and least were sold in February.</a:t>
            </a:r>
          </a:p>
          <a:p>
            <a:pPr marL="285750" indent="-285750">
              <a:buFont typeface="Arial"/>
              <a:buChar char="•"/>
            </a:pPr>
            <a:r>
              <a:rPr lang="en-US" dirty="0"/>
              <a:t>In 2019 most of the products were sold in March and least were sold in January.</a:t>
            </a:r>
          </a:p>
          <a:p>
            <a:pPr marL="285750" indent="-285750">
              <a:buFont typeface="Arial"/>
              <a:buChar char="•"/>
            </a:pPr>
            <a:endParaRPr lang="en-US" dirty="0"/>
          </a:p>
        </p:txBody>
      </p:sp>
    </p:spTree>
    <p:extLst>
      <p:ext uri="{BB962C8B-B14F-4D97-AF65-F5344CB8AC3E}">
        <p14:creationId xmlns:p14="http://schemas.microsoft.com/office/powerpoint/2010/main" val="36901940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Rectangle 24">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7" name="Rectangle 2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9" name="Rectangle 2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AACD4B8-D026-ACE7-6325-502B02D8A958}"/>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sz="3100"/>
              <a:t>Day of the Month Count of Products Sold</a:t>
            </a:r>
          </a:p>
        </p:txBody>
      </p:sp>
      <p:sp>
        <p:nvSpPr>
          <p:cNvPr id="31" name="Rectangle: Rounded Corners 3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a:ea typeface="+mn-ea"/>
              <a:cs typeface="+mn-cs"/>
            </a:endParaRPr>
          </a:p>
        </p:txBody>
      </p:sp>
      <p:pic>
        <p:nvPicPr>
          <p:cNvPr id="5" name="Picture 5" descr="A picture containing text, map, boat&#10;&#10;Description automatically generated">
            <a:extLst>
              <a:ext uri="{FF2B5EF4-FFF2-40B4-BE49-F238E27FC236}">
                <a16:creationId xmlns:a16="http://schemas.microsoft.com/office/drawing/2014/main" id="{C6B56578-82A3-D713-4789-66859802ADCC}"/>
              </a:ext>
            </a:extLst>
          </p:cNvPr>
          <p:cNvPicPr>
            <a:picLocks noGrp="1" noChangeAspect="1"/>
          </p:cNvPicPr>
          <p:nvPr>
            <p:ph sz="half" idx="2"/>
          </p:nvPr>
        </p:nvPicPr>
        <p:blipFill>
          <a:blip r:embed="rId2"/>
          <a:stretch>
            <a:fillRect/>
          </a:stretch>
        </p:blipFill>
        <p:spPr>
          <a:xfrm>
            <a:off x="462951" y="1434994"/>
            <a:ext cx="11151079" cy="5347341"/>
          </a:xfrm>
          <a:prstGeom prst="rect">
            <a:avLst/>
          </a:prstGeom>
        </p:spPr>
      </p:pic>
    </p:spTree>
    <p:extLst>
      <p:ext uri="{BB962C8B-B14F-4D97-AF65-F5344CB8AC3E}">
        <p14:creationId xmlns:p14="http://schemas.microsoft.com/office/powerpoint/2010/main" val="32497014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4" name="Rectangle 13">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55E1EAB-591C-FA7F-B303-A882AE97BD86}"/>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dirty="0"/>
              <a:t>Weekly Count of Products  Sold</a:t>
            </a:r>
            <a:endParaRPr lang="en-US"/>
          </a:p>
        </p:txBody>
      </p:sp>
      <p:sp>
        <p:nvSpPr>
          <p:cNvPr id="18" name="Rectangle: Rounded Corners 17">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a:ea typeface="+mn-ea"/>
              <a:cs typeface="+mn-cs"/>
            </a:endParaRPr>
          </a:p>
        </p:txBody>
      </p:sp>
      <p:pic>
        <p:nvPicPr>
          <p:cNvPr id="5" name="Picture 5" descr="Chart&#10;&#10;Description automatically generated">
            <a:extLst>
              <a:ext uri="{FF2B5EF4-FFF2-40B4-BE49-F238E27FC236}">
                <a16:creationId xmlns:a16="http://schemas.microsoft.com/office/drawing/2014/main" id="{F81DD824-63C1-AECD-EE4B-D18B0AE2A62E}"/>
              </a:ext>
            </a:extLst>
          </p:cNvPr>
          <p:cNvPicPr>
            <a:picLocks noGrp="1" noChangeAspect="1"/>
          </p:cNvPicPr>
          <p:nvPr>
            <p:ph sz="half" idx="2"/>
          </p:nvPr>
        </p:nvPicPr>
        <p:blipFill>
          <a:blip r:embed="rId2"/>
          <a:stretch>
            <a:fillRect/>
          </a:stretch>
        </p:blipFill>
        <p:spPr>
          <a:xfrm>
            <a:off x="859279" y="1478126"/>
            <a:ext cx="10617215" cy="5131681"/>
          </a:xfrm>
          <a:prstGeom prst="rect">
            <a:avLst/>
          </a:prstGeom>
        </p:spPr>
      </p:pic>
    </p:spTree>
    <p:extLst>
      <p:ext uri="{BB962C8B-B14F-4D97-AF65-F5344CB8AC3E}">
        <p14:creationId xmlns:p14="http://schemas.microsoft.com/office/powerpoint/2010/main" val="37062077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D6FBB9D-1CAA-4D05-AB33-BABDFE17B8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id="{04727B71-B4B6-4823-80A1-68C40B475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79A6DB05-9FB5-4B07-8675-74C23D4FD8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6" name="Rectangle 15">
            <a:extLst>
              <a:ext uri="{FF2B5EF4-FFF2-40B4-BE49-F238E27FC236}">
                <a16:creationId xmlns:a16="http://schemas.microsoft.com/office/drawing/2014/main" id="{0288C6B4-AFC3-407F-A595-EFFD38D4C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8" name="Freeform: Shape 17">
            <a:extLst>
              <a:ext uri="{FF2B5EF4-FFF2-40B4-BE49-F238E27FC236}">
                <a16:creationId xmlns:a16="http://schemas.microsoft.com/office/drawing/2014/main" id="{CF236821-17FE-429B-8D2C-08E13A64EA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0" name="Freeform: Shape 19">
            <a:extLst>
              <a:ext uri="{FF2B5EF4-FFF2-40B4-BE49-F238E27FC236}">
                <a16:creationId xmlns:a16="http://schemas.microsoft.com/office/drawing/2014/main" id="{C0BDBCD2-E081-43AB-9119-C55465E59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DB99246-58E3-7AEB-30E7-9626664313DC}"/>
              </a:ext>
            </a:extLst>
          </p:cNvPr>
          <p:cNvSpPr>
            <a:spLocks noGrp="1"/>
          </p:cNvSpPr>
          <p:nvPr>
            <p:ph type="title"/>
          </p:nvPr>
        </p:nvSpPr>
        <p:spPr>
          <a:xfrm>
            <a:off x="371094" y="1161288"/>
            <a:ext cx="3438144" cy="1239012"/>
          </a:xfrm>
        </p:spPr>
        <p:txBody>
          <a:bodyPr vert="horz" lIns="91440" tIns="45720" rIns="91440" bIns="45720" rtlCol="0" anchor="ctr">
            <a:normAutofit/>
          </a:bodyPr>
          <a:lstStyle/>
          <a:p>
            <a:r>
              <a:rPr lang="en-US" sz="2800"/>
              <a:t>Weekday Count of Products Sold</a:t>
            </a:r>
          </a:p>
        </p:txBody>
      </p:sp>
      <p:sp>
        <p:nvSpPr>
          <p:cNvPr id="22" name="Rectangle 21">
            <a:extLst>
              <a:ext uri="{FF2B5EF4-FFF2-40B4-BE49-F238E27FC236}">
                <a16:creationId xmlns:a16="http://schemas.microsoft.com/office/drawing/2014/main" id="{98E79BE4-34FE-485A-98A5-92CE8F7C4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26546"/>
            <a:ext cx="128016" cy="65390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Rectangle 23">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5893" y="2443480"/>
            <a:ext cx="338328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Content Placeholder 3">
            <a:extLst>
              <a:ext uri="{FF2B5EF4-FFF2-40B4-BE49-F238E27FC236}">
                <a16:creationId xmlns:a16="http://schemas.microsoft.com/office/drawing/2014/main" id="{50A50C4E-E073-A09F-9439-D655FE33523A}"/>
              </a:ext>
            </a:extLst>
          </p:cNvPr>
          <p:cNvSpPr>
            <a:spLocks noGrp="1"/>
          </p:cNvSpPr>
          <p:nvPr>
            <p:ph sz="half" idx="2"/>
          </p:nvPr>
        </p:nvSpPr>
        <p:spPr>
          <a:xfrm>
            <a:off x="371094" y="2718054"/>
            <a:ext cx="3438906" cy="3207258"/>
          </a:xfrm>
        </p:spPr>
        <p:txBody>
          <a:bodyPr vert="horz" lIns="91440" tIns="45720" rIns="91440" bIns="45720" rtlCol="0" anchor="t">
            <a:normAutofit/>
          </a:bodyPr>
          <a:lstStyle/>
          <a:p>
            <a:r>
              <a:rPr lang="en-US" sz="1700"/>
              <a:t>Most of the products were sold on Sundays.</a:t>
            </a:r>
          </a:p>
          <a:p>
            <a:r>
              <a:rPr lang="en-US" sz="1700"/>
              <a:t>Least products were sold on Mondays.</a:t>
            </a:r>
          </a:p>
          <a:p>
            <a:r>
              <a:rPr lang="en-US" sz="1700"/>
              <a:t>On other days sales in consistent.</a:t>
            </a:r>
          </a:p>
          <a:p>
            <a:endParaRPr lang="en-US" sz="1700"/>
          </a:p>
        </p:txBody>
      </p:sp>
      <p:pic>
        <p:nvPicPr>
          <p:cNvPr id="5" name="Picture 5" descr="Chart, bar chart&#10;&#10;Description automatically generated">
            <a:extLst>
              <a:ext uri="{FF2B5EF4-FFF2-40B4-BE49-F238E27FC236}">
                <a16:creationId xmlns:a16="http://schemas.microsoft.com/office/drawing/2014/main" id="{20237B7A-41F5-6A4A-0332-410ABCB629AE}"/>
              </a:ext>
            </a:extLst>
          </p:cNvPr>
          <p:cNvPicPr>
            <a:picLocks noGrp="1" noChangeAspect="1"/>
          </p:cNvPicPr>
          <p:nvPr>
            <p:ph sz="half" idx="1"/>
          </p:nvPr>
        </p:nvPicPr>
        <p:blipFill>
          <a:blip r:embed="rId2"/>
          <a:stretch>
            <a:fillRect/>
          </a:stretch>
        </p:blipFill>
        <p:spPr>
          <a:xfrm>
            <a:off x="4628015" y="1158406"/>
            <a:ext cx="7568989" cy="4440489"/>
          </a:xfrm>
          <a:prstGeom prst="rect">
            <a:avLst/>
          </a:prstGeom>
        </p:spPr>
      </p:pic>
    </p:spTree>
    <p:extLst>
      <p:ext uri="{BB962C8B-B14F-4D97-AF65-F5344CB8AC3E}">
        <p14:creationId xmlns:p14="http://schemas.microsoft.com/office/powerpoint/2010/main" val="6092767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4" name="Rectangle 13">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246CCC9-9918-A890-54D1-E127BCF38F31}"/>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dirty="0"/>
              <a:t>Daily Count of Sales</a:t>
            </a:r>
            <a:endParaRPr lang="en-US"/>
          </a:p>
        </p:txBody>
      </p:sp>
      <p:sp>
        <p:nvSpPr>
          <p:cNvPr id="18" name="Rectangle: Rounded Corners 17">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a:ea typeface="+mn-ea"/>
              <a:cs typeface="+mn-cs"/>
            </a:endParaRPr>
          </a:p>
        </p:txBody>
      </p:sp>
      <p:pic>
        <p:nvPicPr>
          <p:cNvPr id="5" name="Picture 5" descr="Chart, histogram&#10;&#10;Description automatically generated">
            <a:extLst>
              <a:ext uri="{FF2B5EF4-FFF2-40B4-BE49-F238E27FC236}">
                <a16:creationId xmlns:a16="http://schemas.microsoft.com/office/drawing/2014/main" id="{4875A2D5-C32D-842F-0DB7-7096F58ED601}"/>
              </a:ext>
            </a:extLst>
          </p:cNvPr>
          <p:cNvPicPr>
            <a:picLocks noGrp="1" noChangeAspect="1"/>
          </p:cNvPicPr>
          <p:nvPr>
            <p:ph sz="half" idx="2"/>
          </p:nvPr>
        </p:nvPicPr>
        <p:blipFill>
          <a:blip r:embed="rId2"/>
          <a:stretch>
            <a:fillRect/>
          </a:stretch>
        </p:blipFill>
        <p:spPr>
          <a:xfrm>
            <a:off x="584384" y="1550013"/>
            <a:ext cx="10879458" cy="5203567"/>
          </a:xfrm>
          <a:prstGeom prst="rect">
            <a:avLst/>
          </a:prstGeom>
        </p:spPr>
      </p:pic>
    </p:spTree>
    <p:extLst>
      <p:ext uri="{BB962C8B-B14F-4D97-AF65-F5344CB8AC3E}">
        <p14:creationId xmlns:p14="http://schemas.microsoft.com/office/powerpoint/2010/main" val="38848423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4" name="Rectangle 13">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28F1B33-8AE6-7F9B-82D4-D79DE05BC20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dirty="0"/>
              <a:t>Count of Products Sold</a:t>
            </a:r>
            <a:endParaRPr lang="en-US"/>
          </a:p>
        </p:txBody>
      </p:sp>
      <p:sp>
        <p:nvSpPr>
          <p:cNvPr id="18" name="Rectangle: Rounded Corners 17">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a:ea typeface="+mn-ea"/>
              <a:cs typeface="+mn-cs"/>
            </a:endParaRPr>
          </a:p>
        </p:txBody>
      </p:sp>
      <p:pic>
        <p:nvPicPr>
          <p:cNvPr id="5" name="Picture 5" descr="Chart, treemap chart&#10;&#10;Description automatically generated">
            <a:extLst>
              <a:ext uri="{FF2B5EF4-FFF2-40B4-BE49-F238E27FC236}">
                <a16:creationId xmlns:a16="http://schemas.microsoft.com/office/drawing/2014/main" id="{38E1CC79-262C-232B-40DD-D866D37ACE60}"/>
              </a:ext>
            </a:extLst>
          </p:cNvPr>
          <p:cNvPicPr>
            <a:picLocks noGrp="1" noChangeAspect="1"/>
          </p:cNvPicPr>
          <p:nvPr>
            <p:ph sz="half" idx="2"/>
          </p:nvPr>
        </p:nvPicPr>
        <p:blipFill>
          <a:blip r:embed="rId2"/>
          <a:stretch>
            <a:fillRect/>
          </a:stretch>
        </p:blipFill>
        <p:spPr>
          <a:xfrm>
            <a:off x="-62891" y="1118692"/>
            <a:ext cx="12332157" cy="5735530"/>
          </a:xfrm>
          <a:prstGeom prst="rect">
            <a:avLst/>
          </a:prstGeom>
        </p:spPr>
      </p:pic>
    </p:spTree>
    <p:extLst>
      <p:ext uri="{BB962C8B-B14F-4D97-AF65-F5344CB8AC3E}">
        <p14:creationId xmlns:p14="http://schemas.microsoft.com/office/powerpoint/2010/main" val="39704869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9E6EFEE-6516-482C-B143-F97F9BF89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DF0D2C0-CD0C-470C-8851-D8B2CC417C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2748766" y="3248002"/>
            <a:ext cx="5688917" cy="19138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5" descr="Background pattern&#10;&#10;Description automatically generated">
            <a:extLst>
              <a:ext uri="{FF2B5EF4-FFF2-40B4-BE49-F238E27FC236}">
                <a16:creationId xmlns:a16="http://schemas.microsoft.com/office/drawing/2014/main" id="{2425D3EF-AD49-EC3A-0F4C-989998E5961E}"/>
              </a:ext>
            </a:extLst>
          </p:cNvPr>
          <p:cNvPicPr>
            <a:picLocks noGrp="1" noChangeAspect="1"/>
          </p:cNvPicPr>
          <p:nvPr>
            <p:ph sz="half" idx="2"/>
          </p:nvPr>
        </p:nvPicPr>
        <p:blipFill rotWithShape="1">
          <a:blip r:embed="rId2"/>
          <a:srcRect r="1" b="7442"/>
          <a:stretch/>
        </p:blipFill>
        <p:spPr>
          <a:xfrm>
            <a:off x="583656" y="499236"/>
            <a:ext cx="11024687" cy="5688918"/>
          </a:xfrm>
          <a:prstGeom prst="rect">
            <a:avLst/>
          </a:prstGeom>
        </p:spPr>
      </p:pic>
    </p:spTree>
    <p:extLst>
      <p:ext uri="{BB962C8B-B14F-4D97-AF65-F5344CB8AC3E}">
        <p14:creationId xmlns:p14="http://schemas.microsoft.com/office/powerpoint/2010/main" val="8674177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F27744B-47AB-4459-8C2F-1D5EE63A3E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Free Images : structure, floor, building, tile, empty, business ...">
            <a:extLst>
              <a:ext uri="{FF2B5EF4-FFF2-40B4-BE49-F238E27FC236}">
                <a16:creationId xmlns:a16="http://schemas.microsoft.com/office/drawing/2014/main" id="{7623BF45-F197-A47A-34D1-4E4530DC90CD}"/>
              </a:ext>
            </a:extLst>
          </p:cNvPr>
          <p:cNvPicPr>
            <a:picLocks noChangeAspect="1"/>
          </p:cNvPicPr>
          <p:nvPr/>
        </p:nvPicPr>
        <p:blipFill rotWithShape="1">
          <a:blip r:embed="rId2"/>
          <a:srcRect r="24922"/>
          <a:stretch/>
        </p:blipFill>
        <p:spPr>
          <a:xfrm>
            <a:off x="1" y="10"/>
            <a:ext cx="6865165" cy="6857990"/>
          </a:xfrm>
          <a:custGeom>
            <a:avLst/>
            <a:gdLst/>
            <a:ahLst/>
            <a:cxnLst/>
            <a:rect l="l" t="t" r="r" b="b"/>
            <a:pathLst>
              <a:path w="6865165" h="6858000">
                <a:moveTo>
                  <a:pt x="0" y="0"/>
                </a:moveTo>
                <a:lnTo>
                  <a:pt x="6865165" y="0"/>
                </a:lnTo>
                <a:lnTo>
                  <a:pt x="6859621" y="22952"/>
                </a:lnTo>
                <a:cubicBezTo>
                  <a:pt x="6623056" y="1069835"/>
                  <a:pt x="6492240" y="2220824"/>
                  <a:pt x="6492240" y="3429001"/>
                </a:cubicBezTo>
                <a:cubicBezTo>
                  <a:pt x="6492240" y="4637179"/>
                  <a:pt x="6623056" y="5788167"/>
                  <a:pt x="6859621" y="6835050"/>
                </a:cubicBezTo>
                <a:lnTo>
                  <a:pt x="6865165" y="6858000"/>
                </a:lnTo>
                <a:lnTo>
                  <a:pt x="0" y="6858000"/>
                </a:lnTo>
                <a:close/>
              </a:path>
            </a:pathLst>
          </a:custGeom>
        </p:spPr>
      </p:pic>
      <p:sp useBgFill="1">
        <p:nvSpPr>
          <p:cNvPr id="11" name="Freeform: Shape 10">
            <a:extLst>
              <a:ext uri="{FF2B5EF4-FFF2-40B4-BE49-F238E27FC236}">
                <a16:creationId xmlns:a16="http://schemas.microsoft.com/office/drawing/2014/main" id="{7D266DCC-5218-4AE0-B964-6FC2EA3BDF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92240" y="0"/>
            <a:ext cx="5699760" cy="6858000"/>
          </a:xfrm>
          <a:custGeom>
            <a:avLst/>
            <a:gdLst>
              <a:gd name="connsiteX0" fmla="*/ 365648 w 5588548"/>
              <a:gd name="connsiteY0" fmla="*/ 0 h 6858000"/>
              <a:gd name="connsiteX1" fmla="*/ 5588548 w 5588548"/>
              <a:gd name="connsiteY1" fmla="*/ 0 h 6858000"/>
              <a:gd name="connsiteX2" fmla="*/ 5588548 w 5588548"/>
              <a:gd name="connsiteY2" fmla="*/ 6858000 h 6858000"/>
              <a:gd name="connsiteX3" fmla="*/ 365648 w 5588548"/>
              <a:gd name="connsiteY3" fmla="*/ 6858000 h 6858000"/>
              <a:gd name="connsiteX4" fmla="*/ 360213 w 5588548"/>
              <a:gd name="connsiteY4" fmla="*/ 6835050 h 6858000"/>
              <a:gd name="connsiteX5" fmla="*/ 0 w 5588548"/>
              <a:gd name="connsiteY5" fmla="*/ 3429001 h 6858000"/>
              <a:gd name="connsiteX6" fmla="*/ 360213 w 5588548"/>
              <a:gd name="connsiteY6" fmla="*/ 2295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88548" h="6858000">
                <a:moveTo>
                  <a:pt x="365648" y="0"/>
                </a:moveTo>
                <a:lnTo>
                  <a:pt x="5588548" y="0"/>
                </a:lnTo>
                <a:lnTo>
                  <a:pt x="5588548" y="6858000"/>
                </a:lnTo>
                <a:lnTo>
                  <a:pt x="365648" y="6858000"/>
                </a:lnTo>
                <a:lnTo>
                  <a:pt x="360213" y="6835050"/>
                </a:lnTo>
                <a:cubicBezTo>
                  <a:pt x="128263" y="5788167"/>
                  <a:pt x="0" y="4637179"/>
                  <a:pt x="0" y="3429001"/>
                </a:cubicBezTo>
                <a:cubicBezTo>
                  <a:pt x="0" y="2220824"/>
                  <a:pt x="128263" y="1069835"/>
                  <a:pt x="360213" y="22952"/>
                </a:cubicBezTo>
                <a:close/>
              </a:path>
            </a:pathLst>
          </a:custGeom>
          <a:ln w="9525">
            <a:solidFill>
              <a:schemeClr val="tx2">
                <a:lumMod val="10000"/>
                <a:lumOff val="90000"/>
              </a:schemeClr>
            </a:solidFill>
          </a:ln>
          <a:effectLst>
            <a:outerShdw blurRad="50800" dist="38100" dir="10800000" algn="r"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Freeform: Shape 12">
            <a:extLst>
              <a:ext uri="{FF2B5EF4-FFF2-40B4-BE49-F238E27FC236}">
                <a16:creationId xmlns:a16="http://schemas.microsoft.com/office/drawing/2014/main" id="{973DE4F1-1583-4AE3-9696-9659D27C5F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01384" y="0"/>
            <a:ext cx="5690616" cy="6858000"/>
          </a:xfrm>
          <a:custGeom>
            <a:avLst/>
            <a:gdLst>
              <a:gd name="connsiteX0" fmla="*/ 372925 w 5690616"/>
              <a:gd name="connsiteY0" fmla="*/ 0 h 6858000"/>
              <a:gd name="connsiteX1" fmla="*/ 5690616 w 5690616"/>
              <a:gd name="connsiteY1" fmla="*/ 0 h 6858000"/>
              <a:gd name="connsiteX2" fmla="*/ 5690616 w 5690616"/>
              <a:gd name="connsiteY2" fmla="*/ 6858000 h 6858000"/>
              <a:gd name="connsiteX3" fmla="*/ 372925 w 5690616"/>
              <a:gd name="connsiteY3" fmla="*/ 6858000 h 6858000"/>
              <a:gd name="connsiteX4" fmla="*/ 367381 w 5690616"/>
              <a:gd name="connsiteY4" fmla="*/ 6835050 h 6858000"/>
              <a:gd name="connsiteX5" fmla="*/ 0 w 5690616"/>
              <a:gd name="connsiteY5" fmla="*/ 3429001 h 6858000"/>
              <a:gd name="connsiteX6" fmla="*/ 367381 w 5690616"/>
              <a:gd name="connsiteY6" fmla="*/ 2295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90616" h="6858000">
                <a:moveTo>
                  <a:pt x="372925" y="0"/>
                </a:moveTo>
                <a:lnTo>
                  <a:pt x="5690616" y="0"/>
                </a:lnTo>
                <a:lnTo>
                  <a:pt x="5690616" y="6858000"/>
                </a:lnTo>
                <a:lnTo>
                  <a:pt x="372925" y="6858000"/>
                </a:lnTo>
                <a:lnTo>
                  <a:pt x="367381" y="6835050"/>
                </a:lnTo>
                <a:cubicBezTo>
                  <a:pt x="130816" y="5788167"/>
                  <a:pt x="0" y="4637179"/>
                  <a:pt x="0" y="3429001"/>
                </a:cubicBezTo>
                <a:cubicBezTo>
                  <a:pt x="0" y="2220824"/>
                  <a:pt x="130816" y="1069835"/>
                  <a:pt x="367381" y="22952"/>
                </a:cubicBez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FD40E2D-894E-7D67-5250-33796F378FD1}"/>
              </a:ext>
            </a:extLst>
          </p:cNvPr>
          <p:cNvSpPr>
            <a:spLocks noGrp="1"/>
          </p:cNvSpPr>
          <p:nvPr>
            <p:ph type="title"/>
          </p:nvPr>
        </p:nvSpPr>
        <p:spPr>
          <a:xfrm>
            <a:off x="7255564" y="914400"/>
            <a:ext cx="4485861" cy="1106556"/>
          </a:xfrm>
        </p:spPr>
        <p:txBody>
          <a:bodyPr anchor="b">
            <a:normAutofit/>
          </a:bodyPr>
          <a:lstStyle/>
          <a:p>
            <a:r>
              <a:rPr lang="en-US" sz="3200"/>
              <a:t>Contents:</a:t>
            </a:r>
          </a:p>
        </p:txBody>
      </p:sp>
      <p:sp>
        <p:nvSpPr>
          <p:cNvPr id="15" name="Rectangle 14">
            <a:extLst>
              <a:ext uri="{FF2B5EF4-FFF2-40B4-BE49-F238E27FC236}">
                <a16:creationId xmlns:a16="http://schemas.microsoft.com/office/drawing/2014/main" id="{D6297641-8B9F-4767-9606-8A11313227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89864" y="387939"/>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FD3C8959-A2A1-469E-8619-82F077E33F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04495" y="2182390"/>
            <a:ext cx="438912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A27F3877-CBCE-12D0-0896-29DBDCE777D1}"/>
              </a:ext>
            </a:extLst>
          </p:cNvPr>
          <p:cNvSpPr>
            <a:spLocks noGrp="1"/>
          </p:cNvSpPr>
          <p:nvPr>
            <p:ph idx="1"/>
          </p:nvPr>
        </p:nvSpPr>
        <p:spPr>
          <a:xfrm>
            <a:off x="6852997" y="2440100"/>
            <a:ext cx="5334125" cy="3834804"/>
          </a:xfrm>
        </p:spPr>
        <p:txBody>
          <a:bodyPr vert="horz" lIns="91440" tIns="45720" rIns="91440" bIns="45720" rtlCol="0" anchor="t">
            <a:noAutofit/>
          </a:bodyPr>
          <a:lstStyle/>
          <a:p>
            <a:pPr>
              <a:lnSpc>
                <a:spcPct val="100000"/>
              </a:lnSpc>
              <a:spcBef>
                <a:spcPct val="0"/>
              </a:spcBef>
            </a:pPr>
            <a:r>
              <a:rPr lang="en-US" sz="1400" dirty="0">
                <a:ea typeface="+mn-lt"/>
                <a:cs typeface="+mn-lt"/>
              </a:rPr>
              <a:t>Executive Summary of the data</a:t>
            </a:r>
          </a:p>
          <a:p>
            <a:pPr marL="742950" lvl="2">
              <a:lnSpc>
                <a:spcPct val="100000"/>
              </a:lnSpc>
              <a:spcBef>
                <a:spcPts val="0"/>
              </a:spcBef>
            </a:pPr>
            <a:r>
              <a:rPr lang="en-US" sz="1400" dirty="0">
                <a:ea typeface="+mn-lt"/>
                <a:cs typeface="+mn-lt"/>
              </a:rPr>
              <a:t>Problem statement</a:t>
            </a:r>
          </a:p>
          <a:p>
            <a:pPr marL="742950" lvl="2">
              <a:lnSpc>
                <a:spcPct val="100000"/>
              </a:lnSpc>
              <a:spcBef>
                <a:spcPts val="0"/>
              </a:spcBef>
            </a:pPr>
            <a:r>
              <a:rPr lang="en-US" sz="1400" dirty="0">
                <a:ea typeface="+mn-lt"/>
                <a:cs typeface="+mn-lt"/>
              </a:rPr>
              <a:t>Executive Summary &amp; Data  Dictionary</a:t>
            </a:r>
          </a:p>
          <a:p>
            <a:pPr marL="742950" lvl="2">
              <a:lnSpc>
                <a:spcPct val="100000"/>
              </a:lnSpc>
              <a:spcBef>
                <a:spcPts val="0"/>
              </a:spcBef>
            </a:pPr>
            <a:r>
              <a:rPr lang="en-US" sz="1400" dirty="0">
                <a:ea typeface="+mn-lt"/>
                <a:cs typeface="+mn-lt"/>
              </a:rPr>
              <a:t>Assumptions about data</a:t>
            </a:r>
          </a:p>
          <a:p>
            <a:pPr marL="285750" indent="-285750">
              <a:lnSpc>
                <a:spcPct val="100000"/>
              </a:lnSpc>
              <a:spcBef>
                <a:spcPct val="0"/>
              </a:spcBef>
            </a:pPr>
            <a:r>
              <a:rPr lang="en-US" sz="1400" dirty="0">
                <a:ea typeface="+mn-lt"/>
                <a:cs typeface="+mn-lt"/>
              </a:rPr>
              <a:t>Exploratory Analysis &amp; Insights</a:t>
            </a:r>
          </a:p>
          <a:p>
            <a:pPr marL="742950" lvl="1" indent="-285750">
              <a:lnSpc>
                <a:spcPct val="100000"/>
              </a:lnSpc>
              <a:spcBef>
                <a:spcPct val="0"/>
              </a:spcBef>
            </a:pPr>
            <a:r>
              <a:rPr lang="en-US" sz="1400" dirty="0">
                <a:ea typeface="+mn-lt"/>
                <a:cs typeface="+mn-lt"/>
              </a:rPr>
              <a:t>Weekly, Monthly, Quarterly, Yearly Weekday Trends in Sales count </a:t>
            </a:r>
          </a:p>
          <a:p>
            <a:pPr marL="742950" lvl="1" indent="-285750">
              <a:lnSpc>
                <a:spcPct val="100000"/>
              </a:lnSpc>
              <a:spcBef>
                <a:spcPct val="0"/>
              </a:spcBef>
            </a:pPr>
            <a:r>
              <a:rPr lang="en-US" sz="1400" dirty="0"/>
              <a:t>Products counts &amp; Year Wise top products</a:t>
            </a:r>
          </a:p>
          <a:p>
            <a:pPr marL="742950" lvl="1" indent="-285750">
              <a:lnSpc>
                <a:spcPct val="100000"/>
              </a:lnSpc>
              <a:spcBef>
                <a:spcPct val="0"/>
              </a:spcBef>
            </a:pPr>
            <a:r>
              <a:rPr lang="en-US" sz="1400" dirty="0"/>
              <a:t>Summary and Recommendations</a:t>
            </a:r>
          </a:p>
          <a:p>
            <a:pPr marL="285750" indent="-285750">
              <a:lnSpc>
                <a:spcPct val="100000"/>
              </a:lnSpc>
              <a:spcBef>
                <a:spcPct val="0"/>
              </a:spcBef>
            </a:pPr>
            <a:r>
              <a:rPr lang="en-US" sz="1400" dirty="0"/>
              <a:t>Market Basket Analysis</a:t>
            </a:r>
          </a:p>
          <a:p>
            <a:pPr marL="742950" lvl="1" indent="-285750">
              <a:lnSpc>
                <a:spcPct val="100000"/>
              </a:lnSpc>
              <a:spcBef>
                <a:spcPct val="0"/>
              </a:spcBef>
            </a:pPr>
            <a:r>
              <a:rPr lang="en-US" sz="1400" dirty="0"/>
              <a:t>Market Basket Analysis Meaning</a:t>
            </a:r>
          </a:p>
          <a:p>
            <a:pPr marL="742950" lvl="1" indent="-285750">
              <a:lnSpc>
                <a:spcPct val="100000"/>
              </a:lnSpc>
              <a:spcBef>
                <a:spcPct val="0"/>
              </a:spcBef>
            </a:pPr>
            <a:r>
              <a:rPr lang="en-US" sz="1400" dirty="0"/>
              <a:t>MRA KNIME </a:t>
            </a:r>
            <a:r>
              <a:rPr lang="en-US" sz="1400" dirty="0" err="1"/>
              <a:t>WorkFlow</a:t>
            </a:r>
            <a:r>
              <a:rPr lang="en-US" sz="1400" dirty="0"/>
              <a:t> &amp; </a:t>
            </a:r>
            <a:r>
              <a:rPr lang="en-US" sz="1400" dirty="0" err="1"/>
              <a:t>Qutput</a:t>
            </a:r>
            <a:r>
              <a:rPr lang="en-US" sz="1400" dirty="0"/>
              <a:t> Table</a:t>
            </a:r>
          </a:p>
          <a:p>
            <a:pPr marL="285750" indent="-285750">
              <a:lnSpc>
                <a:spcPct val="100000"/>
              </a:lnSpc>
              <a:spcBef>
                <a:spcPct val="0"/>
              </a:spcBef>
            </a:pPr>
            <a:r>
              <a:rPr lang="en-US" sz="1400" dirty="0">
                <a:ea typeface="+mn-lt"/>
                <a:cs typeface="+mn-lt"/>
              </a:rPr>
              <a:t>Associations Identified</a:t>
            </a:r>
            <a:endParaRPr lang="en-US" sz="1400" dirty="0"/>
          </a:p>
          <a:p>
            <a:pPr marL="742950" lvl="1" indent="-285750">
              <a:lnSpc>
                <a:spcPct val="100000"/>
              </a:lnSpc>
              <a:spcBef>
                <a:spcPct val="0"/>
              </a:spcBef>
            </a:pPr>
            <a:r>
              <a:rPr lang="en-US" sz="1400" dirty="0"/>
              <a:t>Association Rule Parameters</a:t>
            </a:r>
          </a:p>
          <a:p>
            <a:pPr marL="742950" lvl="1" indent="-285750">
              <a:lnSpc>
                <a:spcPct val="100000"/>
              </a:lnSpc>
              <a:spcBef>
                <a:spcPct val="0"/>
              </a:spcBef>
            </a:pPr>
            <a:r>
              <a:rPr lang="en-US" sz="1400" dirty="0"/>
              <a:t>MRA – values</a:t>
            </a:r>
          </a:p>
          <a:p>
            <a:pPr marL="742950" lvl="1" indent="-285750">
              <a:lnSpc>
                <a:spcPct val="100000"/>
              </a:lnSpc>
              <a:spcBef>
                <a:spcPct val="0"/>
              </a:spcBef>
            </a:pPr>
            <a:r>
              <a:rPr lang="en-US" sz="1400" dirty="0"/>
              <a:t>Association Rules Table</a:t>
            </a:r>
          </a:p>
          <a:p>
            <a:pPr marL="285750" indent="-285750">
              <a:lnSpc>
                <a:spcPct val="100000"/>
              </a:lnSpc>
              <a:spcBef>
                <a:spcPct val="0"/>
              </a:spcBef>
            </a:pPr>
            <a:r>
              <a:rPr lang="en-US" sz="1400" dirty="0"/>
              <a:t>Recommendation </a:t>
            </a:r>
          </a:p>
          <a:p>
            <a:pPr marL="742950" lvl="1" indent="-285750">
              <a:lnSpc>
                <a:spcPct val="100000"/>
              </a:lnSpc>
              <a:spcBef>
                <a:spcPct val="0"/>
              </a:spcBef>
            </a:pPr>
            <a:r>
              <a:rPr lang="en-US" sz="1400" dirty="0"/>
              <a:t>Recommendation </a:t>
            </a:r>
          </a:p>
          <a:p>
            <a:pPr marL="742950" lvl="1" indent="-285750">
              <a:lnSpc>
                <a:spcPct val="100000"/>
              </a:lnSpc>
              <a:spcBef>
                <a:spcPct val="0"/>
              </a:spcBef>
            </a:pPr>
            <a:r>
              <a:rPr lang="en-US" sz="1400" dirty="0"/>
              <a:t>Summary</a:t>
            </a:r>
          </a:p>
          <a:p>
            <a:pPr marL="742950" lvl="1" indent="-285750">
              <a:lnSpc>
                <a:spcPct val="100000"/>
              </a:lnSpc>
              <a:spcBef>
                <a:spcPct val="0"/>
              </a:spcBef>
            </a:pPr>
            <a:endParaRPr lang="en-US" sz="1100"/>
          </a:p>
          <a:p>
            <a:pPr>
              <a:lnSpc>
                <a:spcPct val="100000"/>
              </a:lnSpc>
            </a:pPr>
            <a:endParaRPr lang="en-US" sz="1100"/>
          </a:p>
        </p:txBody>
      </p:sp>
    </p:spTree>
    <p:extLst>
      <p:ext uri="{BB962C8B-B14F-4D97-AF65-F5344CB8AC3E}">
        <p14:creationId xmlns:p14="http://schemas.microsoft.com/office/powerpoint/2010/main" val="15871495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4" name="Rectangle 13">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7BC161B-9346-5B55-2C21-686F33A6036D}"/>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dirty="0"/>
              <a:t>Count of Products Sold Yearly</a:t>
            </a:r>
            <a:endParaRPr lang="en-US"/>
          </a:p>
        </p:txBody>
      </p:sp>
      <p:sp>
        <p:nvSpPr>
          <p:cNvPr id="18" name="Rectangle: Rounded Corners 17">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a:ea typeface="+mn-ea"/>
              <a:cs typeface="+mn-cs"/>
            </a:endParaRPr>
          </a:p>
        </p:txBody>
      </p:sp>
      <p:sp>
        <p:nvSpPr>
          <p:cNvPr id="4" name="Content Placeholder 3">
            <a:extLst>
              <a:ext uri="{FF2B5EF4-FFF2-40B4-BE49-F238E27FC236}">
                <a16:creationId xmlns:a16="http://schemas.microsoft.com/office/drawing/2014/main" id="{CCD90DA6-E6E9-E72A-7053-0AA10EF46691}"/>
              </a:ext>
            </a:extLst>
          </p:cNvPr>
          <p:cNvSpPr>
            <a:spLocks noGrp="1"/>
          </p:cNvSpPr>
          <p:nvPr>
            <p:ph sz="half" idx="2"/>
          </p:nvPr>
        </p:nvSpPr>
        <p:spPr>
          <a:xfrm>
            <a:off x="2615738" y="1263807"/>
            <a:ext cx="6960524" cy="598516"/>
          </a:xfrm>
        </p:spPr>
        <p:txBody>
          <a:bodyPr vert="horz" lIns="91440" tIns="45720" rIns="91440" bIns="45720" rtlCol="0" anchor="ctr">
            <a:normAutofit/>
          </a:bodyPr>
          <a:lstStyle/>
          <a:p>
            <a:pPr marL="0" indent="0" algn="ctr">
              <a:buNone/>
            </a:pPr>
            <a:r>
              <a:rPr lang="en-US" sz="2000">
                <a:solidFill>
                  <a:schemeClr val="bg1"/>
                </a:solidFill>
              </a:rPr>
              <a:t>Most of the Products were sold in 2018.</a:t>
            </a:r>
          </a:p>
        </p:txBody>
      </p:sp>
      <p:pic>
        <p:nvPicPr>
          <p:cNvPr id="5" name="Picture 5" descr="Chart, pie chart&#10;&#10;Description automatically generated">
            <a:extLst>
              <a:ext uri="{FF2B5EF4-FFF2-40B4-BE49-F238E27FC236}">
                <a16:creationId xmlns:a16="http://schemas.microsoft.com/office/drawing/2014/main" id="{2524F8B7-18F6-7B9C-4B24-9B5E52642791}"/>
              </a:ext>
            </a:extLst>
          </p:cNvPr>
          <p:cNvPicPr>
            <a:picLocks noGrp="1" noChangeAspect="1"/>
          </p:cNvPicPr>
          <p:nvPr>
            <p:ph sz="half" idx="1"/>
          </p:nvPr>
        </p:nvPicPr>
        <p:blipFill>
          <a:blip r:embed="rId2"/>
          <a:stretch>
            <a:fillRect/>
          </a:stretch>
        </p:blipFill>
        <p:spPr>
          <a:xfrm>
            <a:off x="1976481" y="2139484"/>
            <a:ext cx="7707075" cy="4499078"/>
          </a:xfrm>
          <a:prstGeom prst="rect">
            <a:avLst/>
          </a:prstGeom>
        </p:spPr>
      </p:pic>
    </p:spTree>
    <p:extLst>
      <p:ext uri="{BB962C8B-B14F-4D97-AF65-F5344CB8AC3E}">
        <p14:creationId xmlns:p14="http://schemas.microsoft.com/office/powerpoint/2010/main" val="31444333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9">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11">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9" name="Rectangle 13">
            <a:extLst>
              <a:ext uri="{FF2B5EF4-FFF2-40B4-BE49-F238E27FC236}">
                <a16:creationId xmlns:a16="http://schemas.microsoft.com/office/drawing/2014/main" id="{68AF5748-FED8-45BA-8631-26D1D10F32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6C6207F-14E0-1095-6E58-264AF07E9EEF}"/>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a:t>Count of Eatable Products Sold:</a:t>
            </a:r>
          </a:p>
        </p:txBody>
      </p:sp>
      <p:sp>
        <p:nvSpPr>
          <p:cNvPr id="11" name="Rectangle 15">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Rectangle 17">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5" descr="Chart, treemap chart&#10;&#10;Description automatically generated">
            <a:extLst>
              <a:ext uri="{FF2B5EF4-FFF2-40B4-BE49-F238E27FC236}">
                <a16:creationId xmlns:a16="http://schemas.microsoft.com/office/drawing/2014/main" id="{234DA679-B70F-BD3B-1C83-3B2F03FB4E88}"/>
              </a:ext>
            </a:extLst>
          </p:cNvPr>
          <p:cNvPicPr>
            <a:picLocks noGrp="1" noChangeAspect="1"/>
          </p:cNvPicPr>
          <p:nvPr>
            <p:ph sz="half" idx="2"/>
          </p:nvPr>
        </p:nvPicPr>
        <p:blipFill>
          <a:blip r:embed="rId2"/>
          <a:stretch>
            <a:fillRect/>
          </a:stretch>
        </p:blipFill>
        <p:spPr>
          <a:xfrm>
            <a:off x="3671287" y="923257"/>
            <a:ext cx="8413495" cy="5205288"/>
          </a:xfrm>
          <a:prstGeom prst="rect">
            <a:avLst/>
          </a:prstGeom>
        </p:spPr>
      </p:pic>
      <p:sp>
        <p:nvSpPr>
          <p:cNvPr id="3" name="TextBox 2">
            <a:extLst>
              <a:ext uri="{FF2B5EF4-FFF2-40B4-BE49-F238E27FC236}">
                <a16:creationId xmlns:a16="http://schemas.microsoft.com/office/drawing/2014/main" id="{14D1B815-E31F-8D2C-16C8-88A57DFD911D}"/>
              </a:ext>
            </a:extLst>
          </p:cNvPr>
          <p:cNvSpPr txBox="1"/>
          <p:nvPr/>
        </p:nvSpPr>
        <p:spPr>
          <a:xfrm>
            <a:off x="479398" y="4677155"/>
            <a:ext cx="3107089"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t>There are total 28 products in this category.</a:t>
            </a:r>
          </a:p>
          <a:p>
            <a:pPr marL="285750" indent="-285750">
              <a:buFont typeface="Arial"/>
              <a:buChar char="•"/>
            </a:pPr>
            <a:r>
              <a:rPr lang="en-US" dirty="0"/>
              <a:t>Highest sold : poultry , Soda, cereals </a:t>
            </a:r>
            <a:endParaRPr lang="en-US"/>
          </a:p>
          <a:p>
            <a:pPr marL="285750" indent="-285750">
              <a:buFont typeface="Arial"/>
              <a:buChar char="•"/>
            </a:pPr>
            <a:r>
              <a:rPr lang="en-US" dirty="0" err="1"/>
              <a:t>Least</a:t>
            </a:r>
            <a:r>
              <a:rPr lang="en-US" dirty="0"/>
              <a:t> sold : pork, fruits, sandwich loaves</a:t>
            </a:r>
          </a:p>
        </p:txBody>
      </p:sp>
    </p:spTree>
    <p:extLst>
      <p:ext uri="{BB962C8B-B14F-4D97-AF65-F5344CB8AC3E}">
        <p14:creationId xmlns:p14="http://schemas.microsoft.com/office/powerpoint/2010/main" val="20706979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9">
            <a:extLst>
              <a:ext uri="{FF2B5EF4-FFF2-40B4-BE49-F238E27FC236}">
                <a16:creationId xmlns:a16="http://schemas.microsoft.com/office/drawing/2014/main" id="{2D6FBB9D-1CAA-4D05-AB33-BABDFE17B8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7" name="Rectangle 11">
            <a:extLst>
              <a:ext uri="{FF2B5EF4-FFF2-40B4-BE49-F238E27FC236}">
                <a16:creationId xmlns:a16="http://schemas.microsoft.com/office/drawing/2014/main" id="{04727B71-B4B6-4823-80A1-68C40B475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Rectangle 13">
            <a:extLst>
              <a:ext uri="{FF2B5EF4-FFF2-40B4-BE49-F238E27FC236}">
                <a16:creationId xmlns:a16="http://schemas.microsoft.com/office/drawing/2014/main" id="{79A6DB05-9FB5-4B07-8675-74C23D4FD8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9" name="Rectangle 15">
            <a:extLst>
              <a:ext uri="{FF2B5EF4-FFF2-40B4-BE49-F238E27FC236}">
                <a16:creationId xmlns:a16="http://schemas.microsoft.com/office/drawing/2014/main" id="{0B9EE3F3-89B7-43C3-8651-C4C9683099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37C3598-AFF8-D214-B9DC-FA15470B3427}"/>
              </a:ext>
            </a:extLst>
          </p:cNvPr>
          <p:cNvSpPr>
            <a:spLocks noGrp="1"/>
          </p:cNvSpPr>
          <p:nvPr>
            <p:ph type="title"/>
          </p:nvPr>
        </p:nvSpPr>
        <p:spPr>
          <a:xfrm>
            <a:off x="425857" y="1005820"/>
            <a:ext cx="4126853" cy="1073442"/>
          </a:xfrm>
        </p:spPr>
        <p:txBody>
          <a:bodyPr vert="horz" lIns="91440" tIns="45720" rIns="91440" bIns="45720" rtlCol="0" anchor="b">
            <a:normAutofit fontScale="90000"/>
          </a:bodyPr>
          <a:lstStyle/>
          <a:p>
            <a:r>
              <a:rPr lang="en-US" sz="2900"/>
              <a:t>Count of Non-Eatables Products Sold:</a:t>
            </a:r>
          </a:p>
        </p:txBody>
      </p:sp>
      <p:sp>
        <p:nvSpPr>
          <p:cNvPr id="30" name="Rectangle 17">
            <a:extLst>
              <a:ext uri="{FF2B5EF4-FFF2-40B4-BE49-F238E27FC236}">
                <a16:creationId xmlns:a16="http://schemas.microsoft.com/office/drawing/2014/main" id="{33AE4636-AEEC-45D6-84D4-7AC2DA48EC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49223" y="387939"/>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Rectangle 19">
            <a:extLst>
              <a:ext uri="{FF2B5EF4-FFF2-40B4-BE49-F238E27FC236}">
                <a16:creationId xmlns:a16="http://schemas.microsoft.com/office/drawing/2014/main" id="{8D9CE0F4-2EB2-4F1F-8AAC-DB3571D9FE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1480" y="2285541"/>
            <a:ext cx="438912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Content Placeholder 3">
            <a:extLst>
              <a:ext uri="{FF2B5EF4-FFF2-40B4-BE49-F238E27FC236}">
                <a16:creationId xmlns:a16="http://schemas.microsoft.com/office/drawing/2014/main" id="{72E9E221-6E4D-120C-36DE-73E1F254A33A}"/>
              </a:ext>
            </a:extLst>
          </p:cNvPr>
          <p:cNvSpPr>
            <a:spLocks noGrp="1"/>
          </p:cNvSpPr>
          <p:nvPr>
            <p:ph sz="half" idx="2"/>
          </p:nvPr>
        </p:nvSpPr>
        <p:spPr>
          <a:xfrm>
            <a:off x="425857" y="2684095"/>
            <a:ext cx="3292966" cy="3492868"/>
          </a:xfrm>
        </p:spPr>
        <p:txBody>
          <a:bodyPr vert="horz" lIns="91440" tIns="45720" rIns="91440" bIns="45720" rtlCol="0">
            <a:normAutofit/>
          </a:bodyPr>
          <a:lstStyle/>
          <a:p>
            <a:r>
              <a:rPr lang="en-US" sz="1700"/>
              <a:t>There are 9 products in this categoary.</a:t>
            </a:r>
          </a:p>
          <a:p>
            <a:r>
              <a:rPr lang="en-US" sz="1700"/>
              <a:t>Highest Sold Products : Soap, Toilet Paper.</a:t>
            </a:r>
          </a:p>
          <a:p>
            <a:r>
              <a:rPr lang="en-US" sz="1700"/>
              <a:t>Lowest Sold Products: Hand soap.</a:t>
            </a:r>
          </a:p>
        </p:txBody>
      </p:sp>
      <p:pic>
        <p:nvPicPr>
          <p:cNvPr id="5" name="Picture 5" descr="Chart, treemap chart&#10;&#10;Description automatically generated">
            <a:extLst>
              <a:ext uri="{FF2B5EF4-FFF2-40B4-BE49-F238E27FC236}">
                <a16:creationId xmlns:a16="http://schemas.microsoft.com/office/drawing/2014/main" id="{5909A08F-A276-6265-2E6B-99C691A3610E}"/>
              </a:ext>
            </a:extLst>
          </p:cNvPr>
          <p:cNvPicPr>
            <a:picLocks noGrp="1" noChangeAspect="1"/>
          </p:cNvPicPr>
          <p:nvPr>
            <p:ph sz="half" idx="1"/>
          </p:nvPr>
        </p:nvPicPr>
        <p:blipFill>
          <a:blip r:embed="rId2"/>
          <a:stretch>
            <a:fillRect/>
          </a:stretch>
        </p:blipFill>
        <p:spPr>
          <a:xfrm>
            <a:off x="4235628" y="1137950"/>
            <a:ext cx="7835027" cy="4886181"/>
          </a:xfrm>
          <a:prstGeom prst="rect">
            <a:avLst/>
          </a:prstGeom>
        </p:spPr>
      </p:pic>
    </p:spTree>
    <p:extLst>
      <p:ext uri="{BB962C8B-B14F-4D97-AF65-F5344CB8AC3E}">
        <p14:creationId xmlns:p14="http://schemas.microsoft.com/office/powerpoint/2010/main" val="39877846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9">
            <a:extLst>
              <a:ext uri="{FF2B5EF4-FFF2-40B4-BE49-F238E27FC236}">
                <a16:creationId xmlns:a16="http://schemas.microsoft.com/office/drawing/2014/main" id="{2D6FBB9D-1CAA-4D05-AB33-BABDFE17B8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3" name="Rectangle 11">
            <a:extLst>
              <a:ext uri="{FF2B5EF4-FFF2-40B4-BE49-F238E27FC236}">
                <a16:creationId xmlns:a16="http://schemas.microsoft.com/office/drawing/2014/main" id="{04727B71-B4B6-4823-80A1-68C40B475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Rectangle 13">
            <a:extLst>
              <a:ext uri="{FF2B5EF4-FFF2-40B4-BE49-F238E27FC236}">
                <a16:creationId xmlns:a16="http://schemas.microsoft.com/office/drawing/2014/main" id="{79A6DB05-9FB5-4B07-8675-74C23D4FD8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5" name="Rectangle 15">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6" name="Rectangle 17">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A965CD6-DDD4-4305-886D-57C1DE16CCEA}"/>
              </a:ext>
            </a:extLst>
          </p:cNvPr>
          <p:cNvSpPr>
            <a:spLocks noGrp="1"/>
          </p:cNvSpPr>
          <p:nvPr>
            <p:ph type="title"/>
          </p:nvPr>
        </p:nvSpPr>
        <p:spPr>
          <a:xfrm>
            <a:off x="1046746" y="586822"/>
            <a:ext cx="3537285" cy="1645920"/>
          </a:xfrm>
        </p:spPr>
        <p:txBody>
          <a:bodyPr vert="horz" lIns="91440" tIns="45720" rIns="91440" bIns="45720" rtlCol="0" anchor="ctr">
            <a:normAutofit/>
          </a:bodyPr>
          <a:lstStyle/>
          <a:p>
            <a:r>
              <a:rPr lang="en-US" sz="3200" dirty="0"/>
              <a:t>Top three products over the years</a:t>
            </a:r>
          </a:p>
        </p:txBody>
      </p:sp>
      <p:sp>
        <p:nvSpPr>
          <p:cNvPr id="20" name="Rectangle 19">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Rectangle 21">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8113" y="1405210"/>
            <a:ext cx="1463040" cy="9144"/>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5" name="Picture 16" descr="Chart, bar chart&#10;&#10;Description automatically generated">
            <a:extLst>
              <a:ext uri="{FF2B5EF4-FFF2-40B4-BE49-F238E27FC236}">
                <a16:creationId xmlns:a16="http://schemas.microsoft.com/office/drawing/2014/main" id="{3CA252C1-D449-545A-A3A5-B1F90D83B601}"/>
              </a:ext>
            </a:extLst>
          </p:cNvPr>
          <p:cNvPicPr>
            <a:picLocks noGrp="1" noChangeAspect="1"/>
          </p:cNvPicPr>
          <p:nvPr>
            <p:ph sz="half" idx="2"/>
          </p:nvPr>
        </p:nvPicPr>
        <p:blipFill>
          <a:blip r:embed="rId2"/>
          <a:stretch>
            <a:fillRect/>
          </a:stretch>
        </p:blipFill>
        <p:spPr>
          <a:xfrm>
            <a:off x="798533" y="3994256"/>
            <a:ext cx="10737180" cy="2695467"/>
          </a:xfrm>
        </p:spPr>
      </p:pic>
      <p:pic>
        <p:nvPicPr>
          <p:cNvPr id="13" name="Picture 14" descr="Bar chart&#10;&#10;Description automatically generated">
            <a:extLst>
              <a:ext uri="{FF2B5EF4-FFF2-40B4-BE49-F238E27FC236}">
                <a16:creationId xmlns:a16="http://schemas.microsoft.com/office/drawing/2014/main" id="{F3FC1E05-1BAD-189C-FD49-6DBBA841EE7B}"/>
              </a:ext>
            </a:extLst>
          </p:cNvPr>
          <p:cNvPicPr>
            <a:picLocks noGrp="1" noChangeAspect="1"/>
          </p:cNvPicPr>
          <p:nvPr>
            <p:ph sz="half" idx="1"/>
          </p:nvPr>
        </p:nvPicPr>
        <p:blipFill>
          <a:blip r:embed="rId3"/>
          <a:stretch>
            <a:fillRect/>
          </a:stretch>
        </p:blipFill>
        <p:spPr>
          <a:xfrm>
            <a:off x="799266" y="2187637"/>
            <a:ext cx="10602439" cy="1701402"/>
          </a:xfrm>
        </p:spPr>
      </p:pic>
      <p:sp>
        <p:nvSpPr>
          <p:cNvPr id="17" name="TextBox 16">
            <a:extLst>
              <a:ext uri="{FF2B5EF4-FFF2-40B4-BE49-F238E27FC236}">
                <a16:creationId xmlns:a16="http://schemas.microsoft.com/office/drawing/2014/main" id="{EF5676DE-523A-5D2E-E1EA-AF374CFAF603}"/>
              </a:ext>
            </a:extLst>
          </p:cNvPr>
          <p:cNvSpPr txBox="1"/>
          <p:nvPr/>
        </p:nvSpPr>
        <p:spPr>
          <a:xfrm>
            <a:off x="5142838" y="1146536"/>
            <a:ext cx="6391655"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We can see poultry, cereals and soda are highly sold products over the years  </a:t>
            </a:r>
          </a:p>
        </p:txBody>
      </p:sp>
    </p:spTree>
    <p:extLst>
      <p:ext uri="{BB962C8B-B14F-4D97-AF65-F5344CB8AC3E}">
        <p14:creationId xmlns:p14="http://schemas.microsoft.com/office/powerpoint/2010/main" val="607902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Rectangle 24">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7" name="Rectangle 26">
            <a:extLst>
              <a:ext uri="{FF2B5EF4-FFF2-40B4-BE49-F238E27FC236}">
                <a16:creationId xmlns:a16="http://schemas.microsoft.com/office/drawing/2014/main" id="{8EE94D8D-BC47-413E-91AB-A2FCCE172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EE55752-10B8-3644-254D-39E293726B71}"/>
              </a:ext>
            </a:extLst>
          </p:cNvPr>
          <p:cNvSpPr>
            <a:spLocks noGrp="1"/>
          </p:cNvSpPr>
          <p:nvPr>
            <p:ph type="title"/>
          </p:nvPr>
        </p:nvSpPr>
        <p:spPr>
          <a:xfrm>
            <a:off x="881332" y="4343636"/>
            <a:ext cx="10515600" cy="1092050"/>
          </a:xfrm>
        </p:spPr>
        <p:txBody>
          <a:bodyPr vert="horz" lIns="91440" tIns="45720" rIns="91440" bIns="45720" rtlCol="0" anchor="b">
            <a:normAutofit/>
          </a:bodyPr>
          <a:lstStyle/>
          <a:p>
            <a:pPr algn="ctr"/>
            <a:r>
              <a:rPr lang="en-US" sz="3600" dirty="0"/>
              <a:t>Count of Products sold in 2020 January and February</a:t>
            </a:r>
            <a:endParaRPr lang="en-US" sz="3600" b="0" dirty="0"/>
          </a:p>
        </p:txBody>
      </p:sp>
      <p:sp useBgFill="1">
        <p:nvSpPr>
          <p:cNvPr id="29" name="Rectangle 28">
            <a:extLst>
              <a:ext uri="{FF2B5EF4-FFF2-40B4-BE49-F238E27FC236}">
                <a16:creationId xmlns:a16="http://schemas.microsoft.com/office/drawing/2014/main" id="{284A8429-F65A-490D-96E4-1158D3E8A0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199" y="5441771"/>
            <a:ext cx="10515599" cy="822960"/>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5" name="Picture 5" descr="Chart, bar chart&#10;&#10;Description automatically generated">
            <a:extLst>
              <a:ext uri="{FF2B5EF4-FFF2-40B4-BE49-F238E27FC236}">
                <a16:creationId xmlns:a16="http://schemas.microsoft.com/office/drawing/2014/main" id="{1C34800E-ADC4-38A9-C184-465FE381646D}"/>
              </a:ext>
            </a:extLst>
          </p:cNvPr>
          <p:cNvPicPr>
            <a:picLocks noGrp="1" noChangeAspect="1"/>
          </p:cNvPicPr>
          <p:nvPr>
            <p:ph sz="half" idx="2"/>
          </p:nvPr>
        </p:nvPicPr>
        <p:blipFill>
          <a:blip r:embed="rId2"/>
          <a:stretch>
            <a:fillRect/>
          </a:stretch>
        </p:blipFill>
        <p:spPr>
          <a:xfrm>
            <a:off x="234350" y="1289585"/>
            <a:ext cx="12039598" cy="2420253"/>
          </a:xfrm>
          <a:prstGeom prst="rect">
            <a:avLst/>
          </a:prstGeom>
        </p:spPr>
      </p:pic>
      <p:sp>
        <p:nvSpPr>
          <p:cNvPr id="31" name="Rectangle 30">
            <a:extLst>
              <a:ext uri="{FF2B5EF4-FFF2-40B4-BE49-F238E27FC236}">
                <a16:creationId xmlns:a16="http://schemas.microsoft.com/office/drawing/2014/main" id="{0F022291-A82B-4D23-A1E0-5F9BD68466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41136" y="5905709"/>
            <a:ext cx="109728"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36FF5D22-7B16-CB61-DE37-4B8A25074C70}"/>
              </a:ext>
            </a:extLst>
          </p:cNvPr>
          <p:cNvSpPr txBox="1"/>
          <p:nvPr/>
        </p:nvSpPr>
        <p:spPr>
          <a:xfrm>
            <a:off x="1069847" y="5582411"/>
            <a:ext cx="1002639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Top 3 products sold in 2020 January and February are dinner role, poultry and pork</a:t>
            </a:r>
          </a:p>
        </p:txBody>
      </p:sp>
    </p:spTree>
    <p:extLst>
      <p:ext uri="{BB962C8B-B14F-4D97-AF65-F5344CB8AC3E}">
        <p14:creationId xmlns:p14="http://schemas.microsoft.com/office/powerpoint/2010/main" val="39600495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 name="Rectangle 37">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40" name="Rectangle 39">
            <a:extLst>
              <a:ext uri="{FF2B5EF4-FFF2-40B4-BE49-F238E27FC236}">
                <a16:creationId xmlns:a16="http://schemas.microsoft.com/office/drawing/2014/main" id="{68AF5748-FED8-45BA-8631-26D1D10F32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EE55752-10B8-3644-254D-39E293726B71}"/>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a:t>Count of Products sold in 2019</a:t>
            </a:r>
            <a:endParaRPr lang="en-US" sz="4800" b="0"/>
          </a:p>
        </p:txBody>
      </p:sp>
      <p:sp>
        <p:nvSpPr>
          <p:cNvPr id="42" name="Rectangle 41">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4" name="Rectangle 43">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6" descr="Chart, bar chart&#10;&#10;Description automatically generated">
            <a:extLst>
              <a:ext uri="{FF2B5EF4-FFF2-40B4-BE49-F238E27FC236}">
                <a16:creationId xmlns:a16="http://schemas.microsoft.com/office/drawing/2014/main" id="{E8FBA37C-9B01-DA2F-4F5D-D1537834582D}"/>
              </a:ext>
            </a:extLst>
          </p:cNvPr>
          <p:cNvPicPr>
            <a:picLocks noGrp="1" noChangeAspect="1"/>
          </p:cNvPicPr>
          <p:nvPr>
            <p:ph sz="half" idx="2"/>
          </p:nvPr>
        </p:nvPicPr>
        <p:blipFill>
          <a:blip r:embed="rId2"/>
          <a:stretch>
            <a:fillRect/>
          </a:stretch>
        </p:blipFill>
        <p:spPr>
          <a:xfrm>
            <a:off x="4864608" y="1367928"/>
            <a:ext cx="6846363" cy="3970889"/>
          </a:xfrm>
          <a:prstGeom prst="rect">
            <a:avLst/>
          </a:prstGeom>
        </p:spPr>
      </p:pic>
      <p:sp>
        <p:nvSpPr>
          <p:cNvPr id="9" name="TextBox 8">
            <a:extLst>
              <a:ext uri="{FF2B5EF4-FFF2-40B4-BE49-F238E27FC236}">
                <a16:creationId xmlns:a16="http://schemas.microsoft.com/office/drawing/2014/main" id="{140ADA51-BD9D-7AB8-5574-623023BDEB45}"/>
              </a:ext>
            </a:extLst>
          </p:cNvPr>
          <p:cNvSpPr txBox="1"/>
          <p:nvPr/>
        </p:nvSpPr>
        <p:spPr>
          <a:xfrm>
            <a:off x="522530" y="5077737"/>
            <a:ext cx="4251959"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Poultry, Soda and Cereal are the top 3 Products sold in 2019</a:t>
            </a:r>
          </a:p>
        </p:txBody>
      </p:sp>
    </p:spTree>
    <p:extLst>
      <p:ext uri="{BB962C8B-B14F-4D97-AF65-F5344CB8AC3E}">
        <p14:creationId xmlns:p14="http://schemas.microsoft.com/office/powerpoint/2010/main" val="38119567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 name="Rectangle 37">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40" name="Rectangle 39">
            <a:extLst>
              <a:ext uri="{FF2B5EF4-FFF2-40B4-BE49-F238E27FC236}">
                <a16:creationId xmlns:a16="http://schemas.microsoft.com/office/drawing/2014/main" id="{68AF5748-FED8-45BA-8631-26D1D10F32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EE55752-10B8-3644-254D-39E293726B71}"/>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400" dirty="0"/>
              <a:t>Count of Products sold in 2018</a:t>
            </a:r>
          </a:p>
        </p:txBody>
      </p:sp>
      <p:sp>
        <p:nvSpPr>
          <p:cNvPr id="42" name="Rectangle 41">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4" name="Rectangle 43">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 name="Picture 3" descr="Chart, bar chart&#10;&#10;Description automatically generated">
            <a:extLst>
              <a:ext uri="{FF2B5EF4-FFF2-40B4-BE49-F238E27FC236}">
                <a16:creationId xmlns:a16="http://schemas.microsoft.com/office/drawing/2014/main" id="{D1BD8248-E013-D4D6-EB8A-1D3622E137D4}"/>
              </a:ext>
            </a:extLst>
          </p:cNvPr>
          <p:cNvPicPr>
            <a:picLocks noGrp="1" noChangeAspect="1"/>
          </p:cNvPicPr>
          <p:nvPr>
            <p:ph sz="half" idx="2"/>
          </p:nvPr>
        </p:nvPicPr>
        <p:blipFill>
          <a:blip r:embed="rId2"/>
          <a:stretch>
            <a:fillRect/>
          </a:stretch>
        </p:blipFill>
        <p:spPr>
          <a:xfrm>
            <a:off x="4864608" y="1325138"/>
            <a:ext cx="6846363" cy="4056469"/>
          </a:xfrm>
          <a:prstGeom prst="rect">
            <a:avLst/>
          </a:prstGeom>
        </p:spPr>
      </p:pic>
      <p:sp>
        <p:nvSpPr>
          <p:cNvPr id="7" name="TextBox 6">
            <a:extLst>
              <a:ext uri="{FF2B5EF4-FFF2-40B4-BE49-F238E27FC236}">
                <a16:creationId xmlns:a16="http://schemas.microsoft.com/office/drawing/2014/main" id="{9366D222-D95A-8945-455A-14F41EE3948F}"/>
              </a:ext>
            </a:extLst>
          </p:cNvPr>
          <p:cNvSpPr txBox="1"/>
          <p:nvPr/>
        </p:nvSpPr>
        <p:spPr>
          <a:xfrm>
            <a:off x="493775" y="5232897"/>
            <a:ext cx="4361687"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Cereals, Poultry and Soda are the top 3 Products sold in 2018</a:t>
            </a:r>
          </a:p>
        </p:txBody>
      </p:sp>
    </p:spTree>
    <p:extLst>
      <p:ext uri="{BB962C8B-B14F-4D97-AF65-F5344CB8AC3E}">
        <p14:creationId xmlns:p14="http://schemas.microsoft.com/office/powerpoint/2010/main" val="5883471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2D6FBB9D-1CAA-4D05-AB33-BABDFE17B8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8" name="Rectangle 27">
            <a:extLst>
              <a:ext uri="{FF2B5EF4-FFF2-40B4-BE49-F238E27FC236}">
                <a16:creationId xmlns:a16="http://schemas.microsoft.com/office/drawing/2014/main" id="{04727B71-B4B6-4823-80A1-68C40B475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Rectangle 29">
            <a:extLst>
              <a:ext uri="{FF2B5EF4-FFF2-40B4-BE49-F238E27FC236}">
                <a16:creationId xmlns:a16="http://schemas.microsoft.com/office/drawing/2014/main" id="{79A6DB05-9FB5-4B07-8675-74C23D4FD8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32" name="Rectangle 31">
            <a:extLst>
              <a:ext uri="{FF2B5EF4-FFF2-40B4-BE49-F238E27FC236}">
                <a16:creationId xmlns:a16="http://schemas.microsoft.com/office/drawing/2014/main" id="{8380AD67-C5CA-4918-B4BB-C359BB03EE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59FFE6A-5B17-4C44-2718-8ED6C2BD8805}"/>
              </a:ext>
            </a:extLst>
          </p:cNvPr>
          <p:cNvSpPr>
            <a:spLocks noGrp="1"/>
          </p:cNvSpPr>
          <p:nvPr>
            <p:ph type="title"/>
          </p:nvPr>
        </p:nvSpPr>
        <p:spPr>
          <a:xfrm>
            <a:off x="5080216" y="1076324"/>
            <a:ext cx="6272784" cy="1535051"/>
          </a:xfrm>
        </p:spPr>
        <p:txBody>
          <a:bodyPr vert="horz" lIns="91440" tIns="45720" rIns="91440" bIns="45720" rtlCol="0" anchor="b">
            <a:normAutofit/>
          </a:bodyPr>
          <a:lstStyle/>
          <a:p>
            <a:r>
              <a:rPr lang="en-US" sz="5200"/>
              <a:t>Summary </a:t>
            </a:r>
          </a:p>
        </p:txBody>
      </p:sp>
      <p:pic>
        <p:nvPicPr>
          <p:cNvPr id="22" name="Picture 21" descr="Assorted candy in paper bags">
            <a:extLst>
              <a:ext uri="{FF2B5EF4-FFF2-40B4-BE49-F238E27FC236}">
                <a16:creationId xmlns:a16="http://schemas.microsoft.com/office/drawing/2014/main" id="{B2DC2C88-C2A8-4115-EBC7-2BDD3FAA8262}"/>
              </a:ext>
            </a:extLst>
          </p:cNvPr>
          <p:cNvPicPr>
            <a:picLocks noChangeAspect="1"/>
          </p:cNvPicPr>
          <p:nvPr/>
        </p:nvPicPr>
        <p:blipFill rotWithShape="1">
          <a:blip r:embed="rId2"/>
          <a:srcRect l="41426" r="14787" b="-3"/>
          <a:stretch/>
        </p:blipFill>
        <p:spPr>
          <a:xfrm>
            <a:off x="20" y="10"/>
            <a:ext cx="4505305" cy="6857990"/>
          </a:xfrm>
          <a:prstGeom prst="rect">
            <a:avLst/>
          </a:prstGeom>
        </p:spPr>
      </p:pic>
      <p:sp>
        <p:nvSpPr>
          <p:cNvPr id="34" name="!!accent">
            <a:extLst>
              <a:ext uri="{FF2B5EF4-FFF2-40B4-BE49-F238E27FC236}">
                <a16:creationId xmlns:a16="http://schemas.microsoft.com/office/drawing/2014/main" id="{EABAD4DA-87BA-4F70-9EF0-45C6BCF17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17960" y="363389"/>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 name="Rectangle 35">
            <a:extLst>
              <a:ext uri="{FF2B5EF4-FFF2-40B4-BE49-F238E27FC236}">
                <a16:creationId xmlns:a16="http://schemas.microsoft.com/office/drawing/2014/main" id="{915128D9-2797-47FA-B6FE-EC24E6B843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99266" y="2935541"/>
            <a:ext cx="621792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F322F0A9-4E6F-DB5F-B1D8-47690000A051}"/>
              </a:ext>
            </a:extLst>
          </p:cNvPr>
          <p:cNvSpPr>
            <a:spLocks noGrp="1"/>
          </p:cNvSpPr>
          <p:nvPr>
            <p:ph sz="half" idx="1"/>
          </p:nvPr>
        </p:nvSpPr>
        <p:spPr>
          <a:xfrm>
            <a:off x="4692027" y="2948710"/>
            <a:ext cx="7164180" cy="2811309"/>
          </a:xfrm>
        </p:spPr>
        <p:txBody>
          <a:bodyPr vert="horz" lIns="91440" tIns="45720" rIns="91440" bIns="45720" rtlCol="0" anchor="t">
            <a:noAutofit/>
          </a:bodyPr>
          <a:lstStyle/>
          <a:p>
            <a:pPr>
              <a:lnSpc>
                <a:spcPct val="100000"/>
              </a:lnSpc>
            </a:pPr>
            <a:r>
              <a:rPr lang="en-US" sz="1200" dirty="0"/>
              <a:t>Cereals, Poultry, and Soda are the top 3 products sold in 2018 and 2019.</a:t>
            </a:r>
          </a:p>
          <a:p>
            <a:pPr>
              <a:lnSpc>
                <a:spcPct val="100000"/>
              </a:lnSpc>
            </a:pPr>
            <a:r>
              <a:rPr lang="en-US" sz="1200" dirty="0"/>
              <a:t>Dinner rolls, Poultry, and Pork are the top 3 products sold in January and February 2020.</a:t>
            </a:r>
          </a:p>
          <a:p>
            <a:pPr>
              <a:lnSpc>
                <a:spcPct val="100000"/>
              </a:lnSpc>
            </a:pPr>
            <a:r>
              <a:rPr lang="en-US" sz="1200" dirty="0"/>
              <a:t>Poultry, Cereals, and Soda are the highly sold products over the years.</a:t>
            </a:r>
          </a:p>
          <a:p>
            <a:pPr>
              <a:lnSpc>
                <a:spcPct val="100000"/>
              </a:lnSpc>
            </a:pPr>
            <a:r>
              <a:rPr lang="en-US" sz="1200" dirty="0"/>
              <a:t>The highest sold products are Soap and Toilet Paper, and the lowest sold product is Hand Soap in </a:t>
            </a:r>
            <a:r>
              <a:rPr lang="en-US" sz="1200" dirty="0" err="1"/>
              <a:t>non eatables</a:t>
            </a:r>
            <a:r>
              <a:rPr lang="en-US" sz="1200" dirty="0"/>
              <a:t> products.</a:t>
            </a:r>
          </a:p>
          <a:p>
            <a:pPr>
              <a:lnSpc>
                <a:spcPct val="100000"/>
              </a:lnSpc>
            </a:pPr>
            <a:r>
              <a:rPr lang="en-US" sz="1200" dirty="0"/>
              <a:t>The highest sold products in the eatables category are Poultry, Soda, and Cereals, and the least sold products are Pork, Fruits, and Sandwich Loaves.</a:t>
            </a:r>
          </a:p>
          <a:p>
            <a:pPr>
              <a:lnSpc>
                <a:spcPct val="100000"/>
              </a:lnSpc>
            </a:pPr>
            <a:r>
              <a:rPr lang="en-US" sz="1200" dirty="0"/>
              <a:t>Most of the products were sold on Sundays, and the least were sold on Mondays.</a:t>
            </a:r>
          </a:p>
          <a:p>
            <a:pPr>
              <a:lnSpc>
                <a:spcPct val="100000"/>
              </a:lnSpc>
            </a:pPr>
            <a:r>
              <a:rPr lang="en-US" sz="1200" dirty="0"/>
              <a:t>In 2018, the most products were sold in January, and the least were sold in February. In 2019, the most products were sold in March, and the least were sold in January.</a:t>
            </a:r>
          </a:p>
          <a:p>
            <a:pPr>
              <a:lnSpc>
                <a:spcPct val="100000"/>
              </a:lnSpc>
            </a:pPr>
            <a:r>
              <a:rPr lang="en-US" sz="1200" dirty="0"/>
              <a:t>The sales were the highest in Q1 2019 and Q3 2018.</a:t>
            </a:r>
          </a:p>
          <a:p>
            <a:pPr>
              <a:lnSpc>
                <a:spcPct val="100000"/>
              </a:lnSpc>
            </a:pPr>
            <a:r>
              <a:rPr lang="en-US" sz="1200" dirty="0"/>
              <a:t>The count of products sold in Q2 is approximately the same in 2019 and 2018.</a:t>
            </a:r>
          </a:p>
          <a:p>
            <a:pPr>
              <a:lnSpc>
                <a:spcPct val="100000"/>
              </a:lnSpc>
            </a:pPr>
            <a:r>
              <a:rPr lang="en-US" sz="1200" dirty="0"/>
              <a:t>The count of products sold in 2020 is low, possibly due to the data being only until 26th February.</a:t>
            </a:r>
          </a:p>
          <a:p>
            <a:pPr>
              <a:lnSpc>
                <a:spcPct val="100000"/>
              </a:lnSpc>
            </a:pPr>
            <a:endParaRPr lang="en-US" sz="700"/>
          </a:p>
        </p:txBody>
      </p:sp>
    </p:spTree>
    <p:extLst>
      <p:ext uri="{BB962C8B-B14F-4D97-AF65-F5344CB8AC3E}">
        <p14:creationId xmlns:p14="http://schemas.microsoft.com/office/powerpoint/2010/main" val="169899835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2D6FBB9D-1CAA-4D05-AB33-BABDFE17B8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34" name="Rectangle 33">
            <a:extLst>
              <a:ext uri="{FF2B5EF4-FFF2-40B4-BE49-F238E27FC236}">
                <a16:creationId xmlns:a16="http://schemas.microsoft.com/office/drawing/2014/main" id="{04727B71-B4B6-4823-80A1-68C40B475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 name="Rectangle 35">
            <a:extLst>
              <a:ext uri="{FF2B5EF4-FFF2-40B4-BE49-F238E27FC236}">
                <a16:creationId xmlns:a16="http://schemas.microsoft.com/office/drawing/2014/main" id="{79A6DB05-9FB5-4B07-8675-74C23D4FD8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38" name="Rectangle 37">
            <a:extLst>
              <a:ext uri="{FF2B5EF4-FFF2-40B4-BE49-F238E27FC236}">
                <a16:creationId xmlns:a16="http://schemas.microsoft.com/office/drawing/2014/main" id="{79477870-C64A-4E35-8F2F-05B7114F3C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9C5B99F-C758-1CF8-9157-928034D3667C}"/>
              </a:ext>
            </a:extLst>
          </p:cNvPr>
          <p:cNvSpPr>
            <a:spLocks noGrp="1"/>
          </p:cNvSpPr>
          <p:nvPr>
            <p:ph type="title"/>
          </p:nvPr>
        </p:nvSpPr>
        <p:spPr>
          <a:xfrm>
            <a:off x="612648" y="1078992"/>
            <a:ext cx="6268770" cy="1536192"/>
          </a:xfrm>
        </p:spPr>
        <p:txBody>
          <a:bodyPr vert="horz" lIns="91440" tIns="45720" rIns="91440" bIns="45720" rtlCol="0" anchor="b">
            <a:normAutofit/>
          </a:bodyPr>
          <a:lstStyle/>
          <a:p>
            <a:r>
              <a:rPr lang="en-US" sz="5200" dirty="0"/>
              <a:t>Recommendation:</a:t>
            </a:r>
          </a:p>
        </p:txBody>
      </p:sp>
      <p:sp>
        <p:nvSpPr>
          <p:cNvPr id="40" name="Rectangle 39">
            <a:extLst>
              <a:ext uri="{FF2B5EF4-FFF2-40B4-BE49-F238E27FC236}">
                <a16:creationId xmlns:a16="http://schemas.microsoft.com/office/drawing/2014/main" id="{8AEA628B-C8FF-4D0B-B111-F101F580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3202" y="363389"/>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2" name="Rectangle 41">
            <a:extLst>
              <a:ext uri="{FF2B5EF4-FFF2-40B4-BE49-F238E27FC236}">
                <a16:creationId xmlns:a16="http://schemas.microsoft.com/office/drawing/2014/main" id="{42663BD0-064C-40FC-A331-F49FCA9536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8506" y="2935541"/>
            <a:ext cx="621792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250B00A7-8460-2324-EF07-65D49AC98A9A}"/>
              </a:ext>
            </a:extLst>
          </p:cNvPr>
          <p:cNvSpPr>
            <a:spLocks noGrp="1"/>
          </p:cNvSpPr>
          <p:nvPr>
            <p:ph sz="half" idx="1"/>
          </p:nvPr>
        </p:nvSpPr>
        <p:spPr>
          <a:xfrm>
            <a:off x="212892" y="3053923"/>
            <a:ext cx="7347071" cy="3745646"/>
          </a:xfrm>
        </p:spPr>
        <p:txBody>
          <a:bodyPr vert="horz" lIns="91440" tIns="45720" rIns="91440" bIns="45720" rtlCol="0" anchor="t">
            <a:noAutofit/>
          </a:bodyPr>
          <a:lstStyle/>
          <a:p>
            <a:pPr>
              <a:lnSpc>
                <a:spcPct val="100000"/>
              </a:lnSpc>
            </a:pPr>
            <a:r>
              <a:rPr lang="en-US" sz="1200" dirty="0"/>
              <a:t>Focus on promoting and stocking up on poultry, soda, and cereals as they are consistently top-selling products.</a:t>
            </a:r>
          </a:p>
          <a:p>
            <a:pPr>
              <a:lnSpc>
                <a:spcPct val="100000"/>
              </a:lnSpc>
            </a:pPr>
            <a:r>
              <a:rPr lang="en-US" sz="1200" dirty="0"/>
              <a:t>Consider increasing the stock of soap and toilet paper as they are the highest sold non-eatable products.</a:t>
            </a:r>
          </a:p>
          <a:p>
            <a:pPr>
              <a:lnSpc>
                <a:spcPct val="100000"/>
              </a:lnSpc>
            </a:pPr>
            <a:r>
              <a:rPr lang="en-US" sz="1200" dirty="0"/>
              <a:t>Evaluate the reasons behind the low sales of hand soap and take measures to increase its sales.</a:t>
            </a:r>
          </a:p>
          <a:p>
            <a:pPr>
              <a:lnSpc>
                <a:spcPct val="100000"/>
              </a:lnSpc>
            </a:pPr>
            <a:r>
              <a:rPr lang="en-US" sz="1200" dirty="0"/>
              <a:t>Schedule promotions and offers on Sundays to maximize sales on the day with the highest sales.</a:t>
            </a:r>
          </a:p>
          <a:p>
            <a:pPr>
              <a:lnSpc>
                <a:spcPct val="100000"/>
              </a:lnSpc>
            </a:pPr>
            <a:r>
              <a:rPr lang="en-US" sz="1200" dirty="0"/>
              <a:t>Plan marketing campaigns and discounts during February to increase sales during the historically low-sales month.</a:t>
            </a:r>
          </a:p>
          <a:p>
            <a:pPr>
              <a:lnSpc>
                <a:spcPct val="100000"/>
              </a:lnSpc>
            </a:pPr>
            <a:r>
              <a:rPr lang="en-US" sz="1200" dirty="0"/>
              <a:t>Plan marketing campaigns and discounts during January and March to increase sales during the historically high-sales months.</a:t>
            </a:r>
          </a:p>
          <a:p>
            <a:pPr>
              <a:lnSpc>
                <a:spcPct val="100000"/>
              </a:lnSpc>
            </a:pPr>
            <a:r>
              <a:rPr lang="en-US" sz="1200" dirty="0"/>
              <a:t>Aim to replicate the sales patterns of Q1 2019 and Q3 2018.</a:t>
            </a:r>
          </a:p>
          <a:p>
            <a:pPr>
              <a:lnSpc>
                <a:spcPct val="100000"/>
              </a:lnSpc>
            </a:pPr>
            <a:r>
              <a:rPr lang="en-US" sz="1200" dirty="0"/>
              <a:t>Keep the stock of products sold in Q2 consistent with the previous years to maintain sales levels.</a:t>
            </a:r>
          </a:p>
          <a:p>
            <a:pPr>
              <a:lnSpc>
                <a:spcPct val="100000"/>
              </a:lnSpc>
            </a:pPr>
            <a:r>
              <a:rPr lang="en-US" sz="1200" dirty="0"/>
              <a:t>Keep in mind the limited data for 2020 while making sales and marketing decisions.</a:t>
            </a:r>
          </a:p>
          <a:p>
            <a:pPr>
              <a:lnSpc>
                <a:spcPct val="100000"/>
              </a:lnSpc>
            </a:pPr>
            <a:endParaRPr lang="en-US" sz="900"/>
          </a:p>
        </p:txBody>
      </p:sp>
      <p:pic>
        <p:nvPicPr>
          <p:cNvPr id="25" name="Picture 4" descr="Plastic containers in bright colours">
            <a:extLst>
              <a:ext uri="{FF2B5EF4-FFF2-40B4-BE49-F238E27FC236}">
                <a16:creationId xmlns:a16="http://schemas.microsoft.com/office/drawing/2014/main" id="{143EB470-654D-C2A4-25C7-1A238D70D353}"/>
              </a:ext>
            </a:extLst>
          </p:cNvPr>
          <p:cNvPicPr>
            <a:picLocks noChangeAspect="1"/>
          </p:cNvPicPr>
          <p:nvPr/>
        </p:nvPicPr>
        <p:blipFill rotWithShape="1">
          <a:blip r:embed="rId2"/>
          <a:srcRect l="27825" r="28298" b="-1"/>
          <a:stretch/>
        </p:blipFill>
        <p:spPr>
          <a:xfrm>
            <a:off x="7684006" y="10"/>
            <a:ext cx="4507993" cy="6857990"/>
          </a:xfrm>
          <a:prstGeom prst="rect">
            <a:avLst/>
          </a:prstGeom>
        </p:spPr>
      </p:pic>
    </p:spTree>
    <p:extLst>
      <p:ext uri="{BB962C8B-B14F-4D97-AF65-F5344CB8AC3E}">
        <p14:creationId xmlns:p14="http://schemas.microsoft.com/office/powerpoint/2010/main" val="1854911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Rectangle 24">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7" name="Rectangle 26">
            <a:extLst>
              <a:ext uri="{FF2B5EF4-FFF2-40B4-BE49-F238E27FC236}">
                <a16:creationId xmlns:a16="http://schemas.microsoft.com/office/drawing/2014/main" id="{5A59F003-E00A-43F9-91DC-CC54E3B874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3" descr="Close-up of basketball hoop">
            <a:extLst>
              <a:ext uri="{FF2B5EF4-FFF2-40B4-BE49-F238E27FC236}">
                <a16:creationId xmlns:a16="http://schemas.microsoft.com/office/drawing/2014/main" id="{53EE73C5-C784-9FAF-228A-B7D5FA3999F1}"/>
              </a:ext>
            </a:extLst>
          </p:cNvPr>
          <p:cNvPicPr>
            <a:picLocks noChangeAspect="1"/>
          </p:cNvPicPr>
          <p:nvPr/>
        </p:nvPicPr>
        <p:blipFill rotWithShape="1">
          <a:blip r:embed="rId2"/>
          <a:srcRect t="6021" b="10336"/>
          <a:stretch/>
        </p:blipFill>
        <p:spPr>
          <a:xfrm>
            <a:off x="20" y="10"/>
            <a:ext cx="12191980" cy="6857990"/>
          </a:xfrm>
          <a:prstGeom prst="rect">
            <a:avLst/>
          </a:prstGeom>
        </p:spPr>
      </p:pic>
      <p:sp>
        <p:nvSpPr>
          <p:cNvPr id="29" name="Rectangle 28">
            <a:extLst>
              <a:ext uri="{FF2B5EF4-FFF2-40B4-BE49-F238E27FC236}">
                <a16:creationId xmlns:a16="http://schemas.microsoft.com/office/drawing/2014/main" id="{D74A4382-E3AD-430A-9A1F-DFA3E0E77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799868" y="-1534136"/>
            <a:ext cx="4592270" cy="12192001"/>
          </a:xfrm>
          <a:prstGeom prst="rect">
            <a:avLst/>
          </a:prstGeom>
          <a:gradFill>
            <a:gsLst>
              <a:gs pos="35000">
                <a:schemeClr val="tx1">
                  <a:alpha val="46000"/>
                </a:schemeClr>
              </a:gs>
              <a:gs pos="21000">
                <a:schemeClr val="tx1">
                  <a:alpha val="30000"/>
                </a:schemeClr>
              </a:gs>
              <a:gs pos="0">
                <a:schemeClr val="tx1">
                  <a:alpha val="0"/>
                </a:schemeClr>
              </a:gs>
              <a:gs pos="100000">
                <a:schemeClr val="tx1">
                  <a:alpha val="8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F3CBD5B-0963-A696-5D3F-FB62A54592C7}"/>
              </a:ext>
            </a:extLst>
          </p:cNvPr>
          <p:cNvSpPr>
            <a:spLocks noGrp="1"/>
          </p:cNvSpPr>
          <p:nvPr>
            <p:ph type="title"/>
          </p:nvPr>
        </p:nvSpPr>
        <p:spPr>
          <a:xfrm>
            <a:off x="404553" y="3091928"/>
            <a:ext cx="9078562" cy="2387600"/>
          </a:xfrm>
        </p:spPr>
        <p:txBody>
          <a:bodyPr vert="horz" lIns="91440" tIns="45720" rIns="91440" bIns="45720" rtlCol="0" anchor="b">
            <a:normAutofit/>
          </a:bodyPr>
          <a:lstStyle/>
          <a:p>
            <a:r>
              <a:rPr lang="en-US" sz="6600" b="0" dirty="0">
                <a:solidFill>
                  <a:schemeClr val="bg1"/>
                </a:solidFill>
              </a:rPr>
              <a:t>03</a:t>
            </a:r>
            <a:br>
              <a:rPr lang="en-US" sz="6600" b="0" dirty="0">
                <a:solidFill>
                  <a:schemeClr val="bg1"/>
                </a:solidFill>
              </a:rPr>
            </a:br>
            <a:r>
              <a:rPr lang="en-US" sz="6600" b="0" dirty="0">
                <a:solidFill>
                  <a:schemeClr val="bg1"/>
                </a:solidFill>
              </a:rPr>
              <a:t>Market Basket Analysis</a:t>
            </a:r>
            <a:endParaRPr lang="en-US" sz="6600" dirty="0">
              <a:solidFill>
                <a:schemeClr val="bg1"/>
              </a:solidFill>
            </a:endParaRPr>
          </a:p>
        </p:txBody>
      </p:sp>
      <p:sp>
        <p:nvSpPr>
          <p:cNvPr id="3" name="TextBox 2">
            <a:extLst>
              <a:ext uri="{FF2B5EF4-FFF2-40B4-BE49-F238E27FC236}">
                <a16:creationId xmlns:a16="http://schemas.microsoft.com/office/drawing/2014/main" id="{9E1142B8-BEB0-0243-2AE8-FC814F6EB567}"/>
              </a:ext>
            </a:extLst>
          </p:cNvPr>
          <p:cNvSpPr txBox="1"/>
          <p:nvPr/>
        </p:nvSpPr>
        <p:spPr>
          <a:xfrm>
            <a:off x="576071" y="5541263"/>
            <a:ext cx="5939027"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lvl="1" rtl="0">
              <a:buChar char="•"/>
            </a:pPr>
            <a:r>
              <a:rPr lang="en-US" dirty="0">
                <a:solidFill>
                  <a:schemeClr val="bg1"/>
                </a:solidFill>
                <a:latin typeface="Avenir Next LT Pro"/>
                <a:ea typeface="Arial"/>
                <a:cs typeface="Arial"/>
              </a:rPr>
              <a:t>Market Basket Analysis Meaning​</a:t>
            </a:r>
          </a:p>
          <a:p>
            <a:pPr lvl="1" rtl="0">
              <a:buChar char="•"/>
            </a:pPr>
            <a:r>
              <a:rPr lang="en-US" dirty="0">
                <a:solidFill>
                  <a:schemeClr val="bg1"/>
                </a:solidFill>
                <a:latin typeface="Avenir Next LT Pro"/>
                <a:ea typeface="Arial"/>
                <a:cs typeface="Arial"/>
              </a:rPr>
              <a:t>MRA KNIME </a:t>
            </a:r>
            <a:r>
              <a:rPr lang="en-US" dirty="0" err="1">
                <a:solidFill>
                  <a:schemeClr val="bg1"/>
                </a:solidFill>
                <a:latin typeface="Avenir Next LT Pro"/>
                <a:ea typeface="Arial"/>
                <a:cs typeface="Arial"/>
              </a:rPr>
              <a:t>WorkFlow</a:t>
            </a:r>
            <a:r>
              <a:rPr lang="en-US" dirty="0">
                <a:solidFill>
                  <a:schemeClr val="bg1"/>
                </a:solidFill>
                <a:latin typeface="Avenir Next LT Pro"/>
                <a:ea typeface="Arial"/>
                <a:cs typeface="Arial"/>
              </a:rPr>
              <a:t> &amp; </a:t>
            </a:r>
            <a:r>
              <a:rPr lang="en-US" dirty="0" err="1">
                <a:solidFill>
                  <a:schemeClr val="bg1"/>
                </a:solidFill>
                <a:latin typeface="Avenir Next LT Pro"/>
                <a:ea typeface="Arial"/>
                <a:cs typeface="Arial"/>
              </a:rPr>
              <a:t>Qutput</a:t>
            </a:r>
            <a:r>
              <a:rPr lang="en-US" dirty="0">
                <a:solidFill>
                  <a:schemeClr val="bg1"/>
                </a:solidFill>
                <a:latin typeface="Avenir Next LT Pro"/>
                <a:ea typeface="Arial"/>
                <a:cs typeface="Arial"/>
              </a:rPr>
              <a:t> Table​</a:t>
            </a:r>
            <a:endParaRPr lang="en-US" dirty="0">
              <a:solidFill>
                <a:schemeClr val="bg1"/>
              </a:solidFill>
            </a:endParaRPr>
          </a:p>
        </p:txBody>
      </p:sp>
    </p:spTree>
    <p:extLst>
      <p:ext uri="{BB962C8B-B14F-4D97-AF65-F5344CB8AC3E}">
        <p14:creationId xmlns:p14="http://schemas.microsoft.com/office/powerpoint/2010/main" val="22175067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p!!Rectangle">
            <a:extLst>
              <a:ext uri="{FF2B5EF4-FFF2-40B4-BE49-F238E27FC236}">
                <a16:creationId xmlns:a16="http://schemas.microsoft.com/office/drawing/2014/main" id="{D0D0518B-D51A-4AC9-8054-5C1EF2EB9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Shopping cart with boxes">
            <a:extLst>
              <a:ext uri="{FF2B5EF4-FFF2-40B4-BE49-F238E27FC236}">
                <a16:creationId xmlns:a16="http://schemas.microsoft.com/office/drawing/2014/main" id="{84CA0389-4576-F6DD-1604-9B568AB74E0D}"/>
              </a:ext>
            </a:extLst>
          </p:cNvPr>
          <p:cNvPicPr>
            <a:picLocks noChangeAspect="1"/>
          </p:cNvPicPr>
          <p:nvPr/>
        </p:nvPicPr>
        <p:blipFill rotWithShape="1">
          <a:blip r:embed="rId2"/>
          <a:srcRect t="9393" b="6338"/>
          <a:stretch/>
        </p:blipFill>
        <p:spPr>
          <a:xfrm>
            <a:off x="20" y="10"/>
            <a:ext cx="12191980" cy="6857990"/>
          </a:xfrm>
          <a:prstGeom prst="rect">
            <a:avLst/>
          </a:prstGeom>
        </p:spPr>
      </p:pic>
      <p:sp useBgFill="1">
        <p:nvSpPr>
          <p:cNvPr id="33" name="m!!text rectangle">
            <a:extLst>
              <a:ext uri="{FF2B5EF4-FFF2-40B4-BE49-F238E27FC236}">
                <a16:creationId xmlns:a16="http://schemas.microsoft.com/office/drawing/2014/main" id="{494CEDA0-FD8E-491B-8792-69F93BDA39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0275" y="633619"/>
            <a:ext cx="4279383" cy="5495925"/>
          </a:xfrm>
          <a:prstGeom prst="rect">
            <a:avLst/>
          </a:prstGeom>
          <a:ln w="9525">
            <a:solidFill>
              <a:schemeClr val="tx2">
                <a:lumMod val="10000"/>
                <a:lumOff val="9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34A9E65-A332-777A-E7CD-BC051DFEB91E}"/>
              </a:ext>
            </a:extLst>
          </p:cNvPr>
          <p:cNvSpPr>
            <a:spLocks noGrp="1"/>
          </p:cNvSpPr>
          <p:nvPr>
            <p:ph type="title"/>
          </p:nvPr>
        </p:nvSpPr>
        <p:spPr>
          <a:xfrm>
            <a:off x="843645" y="980368"/>
            <a:ext cx="3666744" cy="1106424"/>
          </a:xfrm>
        </p:spPr>
        <p:txBody>
          <a:bodyPr>
            <a:normAutofit/>
          </a:bodyPr>
          <a:lstStyle/>
          <a:p>
            <a:r>
              <a:rPr lang="en-US" sz="2600"/>
              <a:t>Agenda:</a:t>
            </a:r>
          </a:p>
        </p:txBody>
      </p:sp>
      <p:sp>
        <p:nvSpPr>
          <p:cNvPr id="34" name="m!!accent">
            <a:extLst>
              <a:ext uri="{FF2B5EF4-FFF2-40B4-BE49-F238E27FC236}">
                <a16:creationId xmlns:a16="http://schemas.microsoft.com/office/drawing/2014/main" id="{0FD3EBBB-DFE8-4525-B1BF-BE7BBC8DFA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267" y="1156819"/>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 name="Rectangle 27">
            <a:extLst>
              <a:ext uri="{FF2B5EF4-FFF2-40B4-BE49-F238E27FC236}">
                <a16:creationId xmlns:a16="http://schemas.microsoft.com/office/drawing/2014/main" id="{A9362A14-6FB8-4FFC-AAA0-2E5AFF8A8D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7824" y="2113280"/>
            <a:ext cx="3520440" cy="9144"/>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3A899081-F361-E1CB-4CBA-81E8E23D8C73}"/>
              </a:ext>
            </a:extLst>
          </p:cNvPr>
          <p:cNvSpPr>
            <a:spLocks noGrp="1"/>
          </p:cNvSpPr>
          <p:nvPr>
            <p:ph idx="1"/>
          </p:nvPr>
        </p:nvSpPr>
        <p:spPr>
          <a:xfrm>
            <a:off x="872399" y="2354199"/>
            <a:ext cx="3796140" cy="3461331"/>
          </a:xfrm>
        </p:spPr>
        <p:txBody>
          <a:bodyPr vert="horz" lIns="91440" tIns="45720" rIns="91440" bIns="45720" rtlCol="0" anchor="t">
            <a:normAutofit/>
          </a:bodyPr>
          <a:lstStyle/>
          <a:p>
            <a:r>
              <a:rPr lang="en-US" sz="1800" dirty="0">
                <a:ea typeface="+mn-lt"/>
                <a:cs typeface="+mn-lt"/>
              </a:rPr>
              <a:t> Executive Summary of the data</a:t>
            </a:r>
            <a:endParaRPr lang="en-US"/>
          </a:p>
          <a:p>
            <a:r>
              <a:rPr lang="en-US" sz="1800" dirty="0">
                <a:ea typeface="+mn-lt"/>
                <a:cs typeface="+mn-lt"/>
              </a:rPr>
              <a:t>Exploratory Data Analysis</a:t>
            </a:r>
            <a:endParaRPr lang="en-US" sz="1800" dirty="0"/>
          </a:p>
          <a:p>
            <a:r>
              <a:rPr lang="en-US" sz="1800" dirty="0"/>
              <a:t>Market Basket Analysis</a:t>
            </a:r>
          </a:p>
          <a:p>
            <a:r>
              <a:rPr lang="en-US" sz="1800" dirty="0"/>
              <a:t>Associations Identified</a:t>
            </a:r>
          </a:p>
          <a:p>
            <a:r>
              <a:rPr lang="en-US" sz="1800" dirty="0"/>
              <a:t>Recommendation</a:t>
            </a:r>
          </a:p>
          <a:p>
            <a:pPr marL="0" indent="0">
              <a:buNone/>
            </a:pPr>
            <a:endParaRPr lang="en-US" sz="1800"/>
          </a:p>
        </p:txBody>
      </p:sp>
    </p:spTree>
    <p:extLst>
      <p:ext uri="{BB962C8B-B14F-4D97-AF65-F5344CB8AC3E}">
        <p14:creationId xmlns:p14="http://schemas.microsoft.com/office/powerpoint/2010/main" val="34211938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79477870-C64A-4E35-8F2F-05B7114F3C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5F15431-98E7-22CC-3276-F1F6B7CE1B97}"/>
              </a:ext>
            </a:extLst>
          </p:cNvPr>
          <p:cNvSpPr>
            <a:spLocks noGrp="1"/>
          </p:cNvSpPr>
          <p:nvPr>
            <p:ph type="title"/>
          </p:nvPr>
        </p:nvSpPr>
        <p:spPr>
          <a:xfrm>
            <a:off x="612648" y="1078992"/>
            <a:ext cx="6268770" cy="1536192"/>
          </a:xfrm>
        </p:spPr>
        <p:txBody>
          <a:bodyPr anchor="b">
            <a:normAutofit/>
          </a:bodyPr>
          <a:lstStyle/>
          <a:p>
            <a:r>
              <a:rPr lang="en-US" sz="5200"/>
              <a:t>Market Basket Analysis</a:t>
            </a:r>
          </a:p>
        </p:txBody>
      </p:sp>
      <p:sp>
        <p:nvSpPr>
          <p:cNvPr id="24" name="Rectangle 23">
            <a:extLst>
              <a:ext uri="{FF2B5EF4-FFF2-40B4-BE49-F238E27FC236}">
                <a16:creationId xmlns:a16="http://schemas.microsoft.com/office/drawing/2014/main" id="{8AEA628B-C8FF-4D0B-B111-F101F580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3202" y="363389"/>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Rectangle 25">
            <a:extLst>
              <a:ext uri="{FF2B5EF4-FFF2-40B4-BE49-F238E27FC236}">
                <a16:creationId xmlns:a16="http://schemas.microsoft.com/office/drawing/2014/main" id="{42663BD0-064C-40FC-A331-F49FCA9536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8506" y="2935541"/>
            <a:ext cx="621792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17290E6B-5FCB-D2EE-21DE-BDC029651B8B}"/>
              </a:ext>
            </a:extLst>
          </p:cNvPr>
          <p:cNvSpPr>
            <a:spLocks noGrp="1"/>
          </p:cNvSpPr>
          <p:nvPr>
            <p:ph idx="1"/>
          </p:nvPr>
        </p:nvSpPr>
        <p:spPr>
          <a:xfrm>
            <a:off x="313534" y="2953282"/>
            <a:ext cx="7160165" cy="3688137"/>
          </a:xfrm>
        </p:spPr>
        <p:txBody>
          <a:bodyPr vert="horz" lIns="91440" tIns="45720" rIns="91440" bIns="45720" rtlCol="0" anchor="t">
            <a:normAutofit/>
          </a:bodyPr>
          <a:lstStyle/>
          <a:p>
            <a:pPr>
              <a:lnSpc>
                <a:spcPct val="100000"/>
              </a:lnSpc>
            </a:pPr>
            <a:r>
              <a:rPr lang="en-US" sz="1100" b="1" dirty="0">
                <a:ea typeface="+mn-lt"/>
                <a:cs typeface="+mn-lt"/>
              </a:rPr>
              <a:t>Definition:</a:t>
            </a:r>
            <a:r>
              <a:rPr lang="en-US" sz="1100" dirty="0">
                <a:ea typeface="+mn-lt"/>
                <a:cs typeface="+mn-lt"/>
              </a:rPr>
              <a:t> Market Basket Analysis is a statistical technique that analyzes customer purchase patterns to identify associations between different products. It helps businesses understand which products are frequently purchased together and how customers' buying habits affect sales.</a:t>
            </a:r>
            <a:endParaRPr lang="en-US" sz="1100" dirty="0"/>
          </a:p>
          <a:p>
            <a:pPr>
              <a:lnSpc>
                <a:spcPct val="100000"/>
              </a:lnSpc>
            </a:pPr>
            <a:r>
              <a:rPr lang="en-US" sz="1100" b="1" dirty="0">
                <a:ea typeface="+mn-lt"/>
                <a:cs typeface="+mn-lt"/>
              </a:rPr>
              <a:t>Data:</a:t>
            </a:r>
            <a:r>
              <a:rPr lang="en-US" sz="1100" dirty="0">
                <a:ea typeface="+mn-lt"/>
                <a:cs typeface="+mn-lt"/>
              </a:rPr>
              <a:t> To conduct market basket analysis, businesses need transactional data that includes details such as customer ID, product ID, and transaction date. This data is then used to create a matrix that represents the relationships between different products.</a:t>
            </a:r>
            <a:endParaRPr lang="en-US" sz="1100" dirty="0"/>
          </a:p>
          <a:p>
            <a:pPr>
              <a:lnSpc>
                <a:spcPct val="100000"/>
              </a:lnSpc>
            </a:pPr>
            <a:r>
              <a:rPr lang="en-US" sz="1100" b="1" dirty="0">
                <a:ea typeface="+mn-lt"/>
                <a:cs typeface="+mn-lt"/>
              </a:rPr>
              <a:t>Association Rules:</a:t>
            </a:r>
            <a:r>
              <a:rPr lang="en-US" sz="1100" dirty="0">
                <a:ea typeface="+mn-lt"/>
                <a:cs typeface="+mn-lt"/>
              </a:rPr>
              <a:t> Association rules are used to identify the strength of the relationship between different products. These rules are expressed in terms of support, confidence, and lift. Support refers to the frequency of co-occurrence of items in a transaction, while confidence measures the probability that if a customer buys one item, they will also buy another. Lift measures the degree of correlation between two items.</a:t>
            </a:r>
            <a:endParaRPr lang="en-US" sz="1100" dirty="0"/>
          </a:p>
          <a:p>
            <a:pPr>
              <a:lnSpc>
                <a:spcPct val="100000"/>
              </a:lnSpc>
            </a:pPr>
            <a:r>
              <a:rPr lang="en-US" sz="1100" b="1" dirty="0">
                <a:ea typeface="+mn-lt"/>
                <a:cs typeface="+mn-lt"/>
              </a:rPr>
              <a:t>Applications</a:t>
            </a:r>
            <a:r>
              <a:rPr lang="en-US" sz="1100" dirty="0">
                <a:ea typeface="+mn-lt"/>
                <a:cs typeface="+mn-lt"/>
              </a:rPr>
              <a:t>: Market Basket Analysis is used in a variety of industries, including retail, e-commerce, and marketing. Retailers use this technique to optimize product placement and promotions. E-commerce companies use it to personalize product recommendations, and marketers use it to develop targeted advertising campaigns.</a:t>
            </a:r>
            <a:endParaRPr lang="en-US" sz="1100" dirty="0"/>
          </a:p>
          <a:p>
            <a:pPr>
              <a:lnSpc>
                <a:spcPct val="100000"/>
              </a:lnSpc>
            </a:pPr>
            <a:r>
              <a:rPr lang="en-US" sz="1100" b="1" dirty="0">
                <a:ea typeface="+mn-lt"/>
                <a:cs typeface="+mn-lt"/>
              </a:rPr>
              <a:t>Benefits: </a:t>
            </a:r>
            <a:r>
              <a:rPr lang="en-US" sz="1100" dirty="0">
                <a:ea typeface="+mn-lt"/>
                <a:cs typeface="+mn-lt"/>
              </a:rPr>
              <a:t>Market Basket Analysis helps businesses increase revenue by identifying cross-selling opportunities and developing targeted promotions. It also helps improve customer satisfaction by providing personalized recommendations and improving the overall shopping experience</a:t>
            </a:r>
            <a:endParaRPr lang="en-US" sz="1100" dirty="0"/>
          </a:p>
        </p:txBody>
      </p:sp>
      <p:pic>
        <p:nvPicPr>
          <p:cNvPr id="5" name="Picture 4" descr="Graph">
            <a:extLst>
              <a:ext uri="{FF2B5EF4-FFF2-40B4-BE49-F238E27FC236}">
                <a16:creationId xmlns:a16="http://schemas.microsoft.com/office/drawing/2014/main" id="{086F511F-7EFD-0ACA-7611-3E1A97503D1E}"/>
              </a:ext>
            </a:extLst>
          </p:cNvPr>
          <p:cNvPicPr>
            <a:picLocks noChangeAspect="1"/>
          </p:cNvPicPr>
          <p:nvPr/>
        </p:nvPicPr>
        <p:blipFill rotWithShape="1">
          <a:blip r:embed="rId2"/>
          <a:srcRect l="21795" r="37122"/>
          <a:stretch/>
        </p:blipFill>
        <p:spPr>
          <a:xfrm>
            <a:off x="7684006" y="10"/>
            <a:ext cx="4507993" cy="6857990"/>
          </a:xfrm>
          <a:prstGeom prst="rect">
            <a:avLst/>
          </a:prstGeom>
        </p:spPr>
      </p:pic>
    </p:spTree>
    <p:extLst>
      <p:ext uri="{BB962C8B-B14F-4D97-AF65-F5344CB8AC3E}">
        <p14:creationId xmlns:p14="http://schemas.microsoft.com/office/powerpoint/2010/main" val="5594010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Rectangle 12">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Rectangle 14">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BC2C3FD-1FF6-8283-46DA-34381C931D1D}"/>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dirty="0"/>
              <a:t>MRA KNIME Workflow</a:t>
            </a:r>
          </a:p>
        </p:txBody>
      </p:sp>
      <p:sp>
        <p:nvSpPr>
          <p:cNvPr id="17" name="Rectangle: Rounded Corners 16">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a:ea typeface="+mn-ea"/>
              <a:cs typeface="+mn-cs"/>
            </a:endParaRPr>
          </a:p>
        </p:txBody>
      </p:sp>
      <p:pic>
        <p:nvPicPr>
          <p:cNvPr id="4" name="Picture 4" descr="Diagram&#10;&#10;Description automatically generated">
            <a:extLst>
              <a:ext uri="{FF2B5EF4-FFF2-40B4-BE49-F238E27FC236}">
                <a16:creationId xmlns:a16="http://schemas.microsoft.com/office/drawing/2014/main" id="{1F56C53C-043B-E200-6C8C-EC6A8A3E5A2F}"/>
              </a:ext>
            </a:extLst>
          </p:cNvPr>
          <p:cNvPicPr>
            <a:picLocks noGrp="1" noChangeAspect="1"/>
          </p:cNvPicPr>
          <p:nvPr>
            <p:ph idx="1"/>
          </p:nvPr>
        </p:nvPicPr>
        <p:blipFill>
          <a:blip r:embed="rId2"/>
          <a:stretch>
            <a:fillRect/>
          </a:stretch>
        </p:blipFill>
        <p:spPr>
          <a:xfrm>
            <a:off x="385572" y="2377824"/>
            <a:ext cx="11420856" cy="3619831"/>
          </a:xfrm>
          <a:prstGeom prst="rect">
            <a:avLst/>
          </a:prstGeom>
        </p:spPr>
      </p:pic>
    </p:spTree>
    <p:extLst>
      <p:ext uri="{BB962C8B-B14F-4D97-AF65-F5344CB8AC3E}">
        <p14:creationId xmlns:p14="http://schemas.microsoft.com/office/powerpoint/2010/main" val="13483105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Rectangle 12">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Rectangle 14">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AE64CEC-CE1F-DE4E-CDE6-D148B0ADF2C9}"/>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dirty="0"/>
              <a:t>Output Table</a:t>
            </a:r>
            <a:endParaRPr lang="en-US"/>
          </a:p>
        </p:txBody>
      </p:sp>
      <p:sp>
        <p:nvSpPr>
          <p:cNvPr id="17" name="Rectangle: Rounded Corners 16">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a:ea typeface="+mn-ea"/>
              <a:cs typeface="+mn-cs"/>
            </a:endParaRPr>
          </a:p>
        </p:txBody>
      </p:sp>
      <p:pic>
        <p:nvPicPr>
          <p:cNvPr id="4" name="Picture 4" descr="A picture containing table&#10;&#10;Description automatically generated">
            <a:extLst>
              <a:ext uri="{FF2B5EF4-FFF2-40B4-BE49-F238E27FC236}">
                <a16:creationId xmlns:a16="http://schemas.microsoft.com/office/drawing/2014/main" id="{F11E2641-88DD-39E0-A252-6A925F1C8F3E}"/>
              </a:ext>
            </a:extLst>
          </p:cNvPr>
          <p:cNvPicPr>
            <a:picLocks noGrp="1" noChangeAspect="1"/>
          </p:cNvPicPr>
          <p:nvPr>
            <p:ph idx="1"/>
          </p:nvPr>
        </p:nvPicPr>
        <p:blipFill>
          <a:blip r:embed="rId2"/>
          <a:stretch>
            <a:fillRect/>
          </a:stretch>
        </p:blipFill>
        <p:spPr>
          <a:xfrm>
            <a:off x="1052383" y="2139484"/>
            <a:ext cx="10087233" cy="4096512"/>
          </a:xfrm>
          <a:prstGeom prst="rect">
            <a:avLst/>
          </a:prstGeom>
        </p:spPr>
      </p:pic>
    </p:spTree>
    <p:extLst>
      <p:ext uri="{BB962C8B-B14F-4D97-AF65-F5344CB8AC3E}">
        <p14:creationId xmlns:p14="http://schemas.microsoft.com/office/powerpoint/2010/main" val="19481701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Rectangle 22">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5" name="Rectangle 24">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Push pins laying down with one standing up">
            <a:extLst>
              <a:ext uri="{FF2B5EF4-FFF2-40B4-BE49-F238E27FC236}">
                <a16:creationId xmlns:a16="http://schemas.microsoft.com/office/drawing/2014/main" id="{CA9E743C-FBAD-90B0-0566-29C7FB687939}"/>
              </a:ext>
            </a:extLst>
          </p:cNvPr>
          <p:cNvPicPr>
            <a:picLocks noChangeAspect="1"/>
          </p:cNvPicPr>
          <p:nvPr/>
        </p:nvPicPr>
        <p:blipFill rotWithShape="1">
          <a:blip r:embed="rId2"/>
          <a:srcRect t="6250"/>
          <a:stretch/>
        </p:blipFill>
        <p:spPr>
          <a:xfrm>
            <a:off x="20" y="10"/>
            <a:ext cx="12191980" cy="6857990"/>
          </a:xfrm>
          <a:prstGeom prst="rect">
            <a:avLst/>
          </a:prstGeom>
        </p:spPr>
      </p:pic>
      <p:sp>
        <p:nvSpPr>
          <p:cNvPr id="27" name="Rectangle 26">
            <a:extLst>
              <a:ext uri="{FF2B5EF4-FFF2-40B4-BE49-F238E27FC236}">
                <a16:creationId xmlns:a16="http://schemas.microsoft.com/office/drawing/2014/main" id="{A44CD100-6267-4E62-AA64-2182A3A6A1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tx1">
                  <a:alpha val="30000"/>
                </a:schemeClr>
              </a:gs>
              <a:gs pos="33000">
                <a:schemeClr val="tx1">
                  <a:alpha val="20000"/>
                </a:schemeClr>
              </a:gs>
              <a:gs pos="0">
                <a:schemeClr val="tx1">
                  <a:alpha val="0"/>
                </a:schemeClr>
              </a:gs>
              <a:gs pos="100000">
                <a:schemeClr val="tx1">
                  <a:alpha val="3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3630402-2EDA-9E16-8FF4-7086695ADE81}"/>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b="0">
                <a:solidFill>
                  <a:schemeClr val="bg1"/>
                </a:solidFill>
              </a:rPr>
              <a:t>Associations Identified</a:t>
            </a:r>
            <a:endParaRPr lang="en-US" sz="4800">
              <a:solidFill>
                <a:schemeClr val="bg1"/>
              </a:solidFill>
            </a:endParaRPr>
          </a:p>
        </p:txBody>
      </p:sp>
      <p:sp>
        <p:nvSpPr>
          <p:cNvPr id="29" name="Rectangle 28">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Rectangle 30">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bg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DE98F5B3-D71F-BB86-0ABF-DF59DB13F76A}"/>
              </a:ext>
            </a:extLst>
          </p:cNvPr>
          <p:cNvSpPr txBox="1"/>
          <p:nvPr/>
        </p:nvSpPr>
        <p:spPr>
          <a:xfrm>
            <a:off x="534923" y="4855463"/>
            <a:ext cx="999896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dirty="0">
              <a:solidFill>
                <a:schemeClr val="bg1"/>
              </a:solidFill>
            </a:endParaRPr>
          </a:p>
        </p:txBody>
      </p:sp>
    </p:spTree>
    <p:extLst>
      <p:ext uri="{BB962C8B-B14F-4D97-AF65-F5344CB8AC3E}">
        <p14:creationId xmlns:p14="http://schemas.microsoft.com/office/powerpoint/2010/main" val="2070371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288C6B4-AFC3-407F-A595-EFFD38D4C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Freeform: Shape 10">
            <a:extLst>
              <a:ext uri="{FF2B5EF4-FFF2-40B4-BE49-F238E27FC236}">
                <a16:creationId xmlns:a16="http://schemas.microsoft.com/office/drawing/2014/main" id="{CF236821-17FE-429B-8D2C-08E13A64EA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Freeform: Shape 12">
            <a:extLst>
              <a:ext uri="{FF2B5EF4-FFF2-40B4-BE49-F238E27FC236}">
                <a16:creationId xmlns:a16="http://schemas.microsoft.com/office/drawing/2014/main" id="{C0BDBCD2-E081-43AB-9119-C55465E59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1E5FCB6-C606-5DAC-34E1-1C0BDEF45CE9}"/>
              </a:ext>
            </a:extLst>
          </p:cNvPr>
          <p:cNvSpPr>
            <a:spLocks noGrp="1"/>
          </p:cNvSpPr>
          <p:nvPr>
            <p:ph type="title"/>
          </p:nvPr>
        </p:nvSpPr>
        <p:spPr>
          <a:xfrm>
            <a:off x="371094" y="1161288"/>
            <a:ext cx="3438144" cy="1239012"/>
          </a:xfrm>
        </p:spPr>
        <p:txBody>
          <a:bodyPr anchor="ctr">
            <a:normAutofit/>
          </a:bodyPr>
          <a:lstStyle/>
          <a:p>
            <a:r>
              <a:rPr lang="en-US" sz="2800"/>
              <a:t>Association Rule Parameters</a:t>
            </a:r>
          </a:p>
        </p:txBody>
      </p:sp>
      <p:sp>
        <p:nvSpPr>
          <p:cNvPr id="15" name="Rectangle 14">
            <a:extLst>
              <a:ext uri="{FF2B5EF4-FFF2-40B4-BE49-F238E27FC236}">
                <a16:creationId xmlns:a16="http://schemas.microsoft.com/office/drawing/2014/main" id="{98E79BE4-34FE-485A-98A5-92CE8F7C4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26546"/>
            <a:ext cx="128016" cy="65390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5893" y="2443480"/>
            <a:ext cx="338328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1E010DEB-8C2E-4571-30E5-8BCE512ADEA0}"/>
              </a:ext>
            </a:extLst>
          </p:cNvPr>
          <p:cNvSpPr>
            <a:spLocks noGrp="1"/>
          </p:cNvSpPr>
          <p:nvPr>
            <p:ph idx="1"/>
          </p:nvPr>
        </p:nvSpPr>
        <p:spPr>
          <a:xfrm>
            <a:off x="399848" y="2718054"/>
            <a:ext cx="3668944" cy="3207258"/>
          </a:xfrm>
        </p:spPr>
        <p:txBody>
          <a:bodyPr vert="horz" lIns="91440" tIns="45720" rIns="91440" bIns="45720" rtlCol="0" anchor="t">
            <a:normAutofit/>
          </a:bodyPr>
          <a:lstStyle/>
          <a:p>
            <a:r>
              <a:rPr lang="en-US" sz="1700" dirty="0"/>
              <a:t>Support of Minimum: 0.05</a:t>
            </a:r>
          </a:p>
          <a:p>
            <a:r>
              <a:rPr lang="en-US" sz="1700" dirty="0"/>
              <a:t>Maximum Item Set Length : 10</a:t>
            </a:r>
          </a:p>
          <a:p>
            <a:r>
              <a:rPr lang="en-US" sz="1700" dirty="0"/>
              <a:t>Minimum Confidence Level:0.6  </a:t>
            </a:r>
          </a:p>
        </p:txBody>
      </p:sp>
      <p:pic>
        <p:nvPicPr>
          <p:cNvPr id="4" name="Picture 4" descr="Graphical user interface, text, application, email&#10;&#10;Description automatically generated">
            <a:extLst>
              <a:ext uri="{FF2B5EF4-FFF2-40B4-BE49-F238E27FC236}">
                <a16:creationId xmlns:a16="http://schemas.microsoft.com/office/drawing/2014/main" id="{FEDF7386-B6B0-3D0D-E8D4-5C13D640FAFD}"/>
              </a:ext>
            </a:extLst>
          </p:cNvPr>
          <p:cNvPicPr>
            <a:picLocks noChangeAspect="1"/>
          </p:cNvPicPr>
          <p:nvPr/>
        </p:nvPicPr>
        <p:blipFill>
          <a:blip r:embed="rId2"/>
          <a:stretch>
            <a:fillRect/>
          </a:stretch>
        </p:blipFill>
        <p:spPr>
          <a:xfrm>
            <a:off x="4901184" y="1215534"/>
            <a:ext cx="6922008" cy="4527515"/>
          </a:xfrm>
          <a:prstGeom prst="rect">
            <a:avLst/>
          </a:prstGeom>
        </p:spPr>
      </p:pic>
    </p:spTree>
    <p:extLst>
      <p:ext uri="{BB962C8B-B14F-4D97-AF65-F5344CB8AC3E}">
        <p14:creationId xmlns:p14="http://schemas.microsoft.com/office/powerpoint/2010/main" val="198016587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2C9A9DA9-7DC8-488B-A882-123947B0F3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0" name="Rectangle 19">
            <a:extLst>
              <a:ext uri="{FF2B5EF4-FFF2-40B4-BE49-F238E27FC236}">
                <a16:creationId xmlns:a16="http://schemas.microsoft.com/office/drawing/2014/main" id="{57F6BDD4-E066-4008-8011-6CC31AEB45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43857" y="633619"/>
            <a:ext cx="6838569" cy="5495925"/>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4674910-E5E7-B714-F5DF-232456667BCF}"/>
              </a:ext>
            </a:extLst>
          </p:cNvPr>
          <p:cNvSpPr>
            <a:spLocks noGrp="1"/>
          </p:cNvSpPr>
          <p:nvPr>
            <p:ph type="title"/>
          </p:nvPr>
        </p:nvSpPr>
        <p:spPr>
          <a:xfrm>
            <a:off x="5359510" y="978619"/>
            <a:ext cx="5991244" cy="1106424"/>
          </a:xfrm>
        </p:spPr>
        <p:txBody>
          <a:bodyPr>
            <a:normAutofit/>
          </a:bodyPr>
          <a:lstStyle/>
          <a:p>
            <a:r>
              <a:rPr lang="en-US" sz="2700">
                <a:ea typeface="+mj-lt"/>
                <a:cs typeface="+mj-lt"/>
              </a:rPr>
              <a:t>Market basket analysis, support, confidence, and lift values </a:t>
            </a:r>
            <a:endParaRPr lang="en-US" sz="2700"/>
          </a:p>
        </p:txBody>
      </p:sp>
      <p:pic>
        <p:nvPicPr>
          <p:cNvPr id="5" name="Picture 4" descr="Large skydiving group mid-air">
            <a:extLst>
              <a:ext uri="{FF2B5EF4-FFF2-40B4-BE49-F238E27FC236}">
                <a16:creationId xmlns:a16="http://schemas.microsoft.com/office/drawing/2014/main" id="{C3FD0FBC-F89F-E498-8B6C-3320F6E2B51B}"/>
              </a:ext>
            </a:extLst>
          </p:cNvPr>
          <p:cNvPicPr>
            <a:picLocks noChangeAspect="1"/>
          </p:cNvPicPr>
          <p:nvPr/>
        </p:nvPicPr>
        <p:blipFill rotWithShape="1">
          <a:blip r:embed="rId2"/>
          <a:srcRect l="28950" r="27272" b="3"/>
          <a:stretch/>
        </p:blipFill>
        <p:spPr>
          <a:xfrm>
            <a:off x="622396" y="630936"/>
            <a:ext cx="3617911" cy="5495544"/>
          </a:xfrm>
          <a:prstGeom prst="rect">
            <a:avLst/>
          </a:prstGeom>
        </p:spPr>
      </p:pic>
      <p:sp>
        <p:nvSpPr>
          <p:cNvPr id="22" name="Rectangle 21">
            <a:extLst>
              <a:ext uri="{FF2B5EF4-FFF2-40B4-BE49-F238E27FC236}">
                <a16:creationId xmlns:a16="http://schemas.microsoft.com/office/drawing/2014/main" id="{2711A8FB-68FC-45FC-B01E-38F809E2D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79848" y="1171300"/>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Rectangle 23">
            <a:extLst>
              <a:ext uri="{FF2B5EF4-FFF2-40B4-BE49-F238E27FC236}">
                <a16:creationId xmlns:a16="http://schemas.microsoft.com/office/drawing/2014/main" id="{2A865FE3-5FC9-4049-87CF-30019C46C0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67859" y="2093976"/>
            <a:ext cx="5846683" cy="9144"/>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2172FF2C-56C2-27E0-8C73-F753E99D57D6}"/>
              </a:ext>
            </a:extLst>
          </p:cNvPr>
          <p:cNvSpPr>
            <a:spLocks noGrp="1"/>
          </p:cNvSpPr>
          <p:nvPr>
            <p:ph idx="1"/>
          </p:nvPr>
        </p:nvSpPr>
        <p:spPr>
          <a:xfrm>
            <a:off x="4939918" y="2252870"/>
            <a:ext cx="6914042" cy="3560251"/>
          </a:xfrm>
        </p:spPr>
        <p:txBody>
          <a:bodyPr vert="horz" lIns="91440" tIns="45720" rIns="91440" bIns="45720" rtlCol="0" anchor="t">
            <a:noAutofit/>
          </a:bodyPr>
          <a:lstStyle/>
          <a:p>
            <a:pPr>
              <a:lnSpc>
                <a:spcPct val="100000"/>
              </a:lnSpc>
            </a:pPr>
            <a:r>
              <a:rPr lang="en-US" sz="1400" dirty="0">
                <a:ea typeface="+mn-lt"/>
                <a:cs typeface="+mn-lt"/>
              </a:rPr>
              <a:t>I</a:t>
            </a:r>
            <a:r>
              <a:rPr lang="en-US" sz="1200" dirty="0">
                <a:ea typeface="+mn-lt"/>
                <a:cs typeface="+mn-lt"/>
              </a:rPr>
              <a:t>n market basket analysis, support, confidence, and lift values are used to measure the strength of association between items in a transaction dataset.</a:t>
            </a:r>
            <a:endParaRPr lang="en-US" sz="1200"/>
          </a:p>
          <a:p>
            <a:pPr>
              <a:lnSpc>
                <a:spcPct val="100000"/>
              </a:lnSpc>
            </a:pPr>
            <a:r>
              <a:rPr lang="en-US" sz="1200" b="1" dirty="0">
                <a:ea typeface="+mn-lt"/>
                <a:cs typeface="+mn-lt"/>
              </a:rPr>
              <a:t>Support:</a:t>
            </a:r>
            <a:r>
              <a:rPr lang="en-US" sz="1200" dirty="0">
                <a:ea typeface="+mn-lt"/>
                <a:cs typeface="+mn-lt"/>
              </a:rPr>
              <a:t> It is the probability of observing the items together in a transaction. It is calculated as the number of transactions that contain both items divided by the total number of transactions. It measures how frequent the itemset occurs in the dataset. High support indicates that the itemset is popular and should be considered for promotion or placement together.</a:t>
            </a:r>
            <a:endParaRPr lang="en-US" sz="1200"/>
          </a:p>
          <a:p>
            <a:pPr>
              <a:lnSpc>
                <a:spcPct val="100000"/>
              </a:lnSpc>
            </a:pPr>
            <a:r>
              <a:rPr lang="en-US" sz="1200" b="1" dirty="0">
                <a:ea typeface="+mn-lt"/>
                <a:cs typeface="+mn-lt"/>
              </a:rPr>
              <a:t>Confidence:</a:t>
            </a:r>
            <a:r>
              <a:rPr lang="en-US" sz="1200" dirty="0">
                <a:ea typeface="+mn-lt"/>
                <a:cs typeface="+mn-lt"/>
              </a:rPr>
              <a:t> It is the conditional probability that a transaction containing one item also contains another item. It is calculated as the number of transactions containing both items divided by the number of transactions containing the first item. It measures the strength of the association between two items. High confidence indicates that the items are likely to be bought together, and can be used to recommend or suggest items to customers.</a:t>
            </a:r>
            <a:endParaRPr lang="en-US" sz="1200"/>
          </a:p>
          <a:p>
            <a:pPr>
              <a:lnSpc>
                <a:spcPct val="100000"/>
              </a:lnSpc>
            </a:pPr>
            <a:r>
              <a:rPr lang="en-US" sz="1200" b="1" dirty="0">
                <a:ea typeface="+mn-lt"/>
                <a:cs typeface="+mn-lt"/>
              </a:rPr>
              <a:t>Lift:</a:t>
            </a:r>
            <a:r>
              <a:rPr lang="en-US" sz="1200" dirty="0">
                <a:ea typeface="+mn-lt"/>
                <a:cs typeface="+mn-lt"/>
              </a:rPr>
              <a:t> It is the measure of how much more often two items occur together than expected if they were independent of each other. It is calculated as the support of the itemset divided by the product of the individual supports of the items. A lift value of 1 indicates that the items are independent, while a value greater than 1 indicates a positive association between the items. A lift value less than 1 indicates a negative association between the items. High lift indicates that the items have a strong association and can be used for cross-selling or bundling.</a:t>
            </a:r>
            <a:endParaRPr lang="en-US" sz="1200"/>
          </a:p>
          <a:p>
            <a:pPr>
              <a:lnSpc>
                <a:spcPct val="100000"/>
              </a:lnSpc>
            </a:pPr>
            <a:endParaRPr lang="en-US" sz="1400" dirty="0"/>
          </a:p>
        </p:txBody>
      </p:sp>
    </p:spTree>
    <p:extLst>
      <p:ext uri="{BB962C8B-B14F-4D97-AF65-F5344CB8AC3E}">
        <p14:creationId xmlns:p14="http://schemas.microsoft.com/office/powerpoint/2010/main" val="226661684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4" name="Rectangle 23">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42B13E6-3EFE-351C-96EA-07F52A49B4A7}"/>
              </a:ext>
            </a:extLst>
          </p:cNvPr>
          <p:cNvSpPr>
            <a:spLocks noGrp="1"/>
          </p:cNvSpPr>
          <p:nvPr>
            <p:ph type="title"/>
          </p:nvPr>
        </p:nvSpPr>
        <p:spPr>
          <a:xfrm>
            <a:off x="1046746" y="586822"/>
            <a:ext cx="3537285" cy="1645920"/>
          </a:xfrm>
        </p:spPr>
        <p:txBody>
          <a:bodyPr vert="horz" lIns="91440" tIns="45720" rIns="91440" bIns="45720" rtlCol="0" anchor="ctr">
            <a:normAutofit/>
          </a:bodyPr>
          <a:lstStyle/>
          <a:p>
            <a:r>
              <a:rPr lang="en-US" sz="3200"/>
              <a:t>Association Rules</a:t>
            </a:r>
          </a:p>
        </p:txBody>
      </p:sp>
      <p:sp>
        <p:nvSpPr>
          <p:cNvPr id="26" name="Rectangle 25">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8" name="Rectangle 27">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8113" y="1405210"/>
            <a:ext cx="1463040" cy="9144"/>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8F585140-8854-F95D-B712-C5EADCD094D4}"/>
              </a:ext>
            </a:extLst>
          </p:cNvPr>
          <p:cNvSpPr txBox="1"/>
          <p:nvPr/>
        </p:nvSpPr>
        <p:spPr>
          <a:xfrm>
            <a:off x="5351164" y="673086"/>
            <a:ext cx="6002636" cy="1645920"/>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fontScale="85000" lnSpcReduction="10000"/>
          </a:bodyPr>
          <a:lstStyle/>
          <a:p>
            <a:pPr marL="285750" indent="-285750">
              <a:lnSpc>
                <a:spcPct val="110000"/>
              </a:lnSpc>
              <a:spcAft>
                <a:spcPts val="600"/>
              </a:spcAft>
              <a:buFont typeface="Arial"/>
              <a:buChar char="•"/>
            </a:pPr>
            <a:r>
              <a:rPr lang="en-US" dirty="0"/>
              <a:t>Association rules are a technique used to find relationships or associations between items in a large dataset. These rules are based on the concept of frequent </a:t>
            </a:r>
            <a:r>
              <a:rPr lang="en-US" dirty="0" err="1"/>
              <a:t>itemsets</a:t>
            </a:r>
            <a:r>
              <a:rPr lang="en-US" dirty="0"/>
              <a:t>, which are sets of items that appear together frequently in a transactional dataset.</a:t>
            </a:r>
            <a:endParaRPr lang="en-US"/>
          </a:p>
          <a:p>
            <a:pPr marL="285750" indent="-285750">
              <a:lnSpc>
                <a:spcPct val="110000"/>
              </a:lnSpc>
              <a:spcAft>
                <a:spcPts val="600"/>
              </a:spcAft>
              <a:buFont typeface="Arial"/>
              <a:buChar char="•"/>
            </a:pPr>
            <a:r>
              <a:rPr lang="en-US" dirty="0"/>
              <a:t>24 rules have been found with the dataset and set parameters.</a:t>
            </a:r>
          </a:p>
          <a:p>
            <a:pPr marL="285750" indent="-285750">
              <a:lnSpc>
                <a:spcPct val="110000"/>
              </a:lnSpc>
              <a:spcAft>
                <a:spcPts val="600"/>
              </a:spcAft>
              <a:buFont typeface="Arial"/>
              <a:buChar char="•"/>
            </a:pPr>
            <a:endParaRPr lang="en-US" dirty="0"/>
          </a:p>
        </p:txBody>
      </p:sp>
      <p:pic>
        <p:nvPicPr>
          <p:cNvPr id="4" name="Picture 4" descr="Table&#10;&#10;Description automatically generated">
            <a:extLst>
              <a:ext uri="{FF2B5EF4-FFF2-40B4-BE49-F238E27FC236}">
                <a16:creationId xmlns:a16="http://schemas.microsoft.com/office/drawing/2014/main" id="{A0249D5D-935E-251E-E249-DA77D9DD4C5A}"/>
              </a:ext>
            </a:extLst>
          </p:cNvPr>
          <p:cNvPicPr>
            <a:picLocks noGrp="1" noChangeAspect="1"/>
          </p:cNvPicPr>
          <p:nvPr>
            <p:ph idx="1"/>
          </p:nvPr>
        </p:nvPicPr>
        <p:blipFill>
          <a:blip r:embed="rId2"/>
          <a:stretch>
            <a:fillRect/>
          </a:stretch>
        </p:blipFill>
        <p:spPr>
          <a:xfrm>
            <a:off x="1979306" y="2575906"/>
            <a:ext cx="8120498" cy="4159599"/>
          </a:xfrm>
          <a:prstGeom prst="rect">
            <a:avLst/>
          </a:prstGeom>
        </p:spPr>
      </p:pic>
    </p:spTree>
    <p:extLst>
      <p:ext uri="{BB962C8B-B14F-4D97-AF65-F5344CB8AC3E}">
        <p14:creationId xmlns:p14="http://schemas.microsoft.com/office/powerpoint/2010/main" val="154253111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Rectangle 22">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 name="Rectangle 24">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37" name="Rectangle 26">
            <a:extLst>
              <a:ext uri="{FF2B5EF4-FFF2-40B4-BE49-F238E27FC236}">
                <a16:creationId xmlns:a16="http://schemas.microsoft.com/office/drawing/2014/main" id="{5A59F003-E00A-43F9-91DC-CC54E3B874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Small white light bulbs with one large yellow light bulb drawn on a black surface">
            <a:extLst>
              <a:ext uri="{FF2B5EF4-FFF2-40B4-BE49-F238E27FC236}">
                <a16:creationId xmlns:a16="http://schemas.microsoft.com/office/drawing/2014/main" id="{6FD79693-15AD-3474-92DE-03C959DFED5A}"/>
              </a:ext>
            </a:extLst>
          </p:cNvPr>
          <p:cNvPicPr>
            <a:picLocks noChangeAspect="1"/>
          </p:cNvPicPr>
          <p:nvPr/>
        </p:nvPicPr>
        <p:blipFill rotWithShape="1">
          <a:blip r:embed="rId2"/>
          <a:srcRect t="8376" b="7355"/>
          <a:stretch/>
        </p:blipFill>
        <p:spPr>
          <a:xfrm>
            <a:off x="20" y="10"/>
            <a:ext cx="12191980" cy="6857990"/>
          </a:xfrm>
          <a:prstGeom prst="rect">
            <a:avLst/>
          </a:prstGeom>
        </p:spPr>
      </p:pic>
      <p:sp>
        <p:nvSpPr>
          <p:cNvPr id="38" name="Rectangle 28">
            <a:extLst>
              <a:ext uri="{FF2B5EF4-FFF2-40B4-BE49-F238E27FC236}">
                <a16:creationId xmlns:a16="http://schemas.microsoft.com/office/drawing/2014/main" id="{D74A4382-E3AD-430A-9A1F-DFA3E0E77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799868" y="-1534136"/>
            <a:ext cx="4592270" cy="12192001"/>
          </a:xfrm>
          <a:prstGeom prst="rect">
            <a:avLst/>
          </a:prstGeom>
          <a:gradFill>
            <a:gsLst>
              <a:gs pos="35000">
                <a:schemeClr val="bg1">
                  <a:alpha val="46000"/>
                </a:schemeClr>
              </a:gs>
              <a:gs pos="21000">
                <a:schemeClr val="bg1">
                  <a:alpha val="30000"/>
                </a:schemeClr>
              </a:gs>
              <a:gs pos="0">
                <a:schemeClr val="bg1">
                  <a:alpha val="0"/>
                </a:schemeClr>
              </a:gs>
              <a:gs pos="100000">
                <a:schemeClr val="bg1">
                  <a:alpha val="9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0802B15-7A23-5E6F-1AEE-0FC749010CA6}"/>
              </a:ext>
            </a:extLst>
          </p:cNvPr>
          <p:cNvSpPr>
            <a:spLocks noGrp="1"/>
          </p:cNvSpPr>
          <p:nvPr>
            <p:ph type="title"/>
          </p:nvPr>
        </p:nvSpPr>
        <p:spPr>
          <a:xfrm>
            <a:off x="404553" y="3091928"/>
            <a:ext cx="9078562" cy="2387600"/>
          </a:xfrm>
        </p:spPr>
        <p:txBody>
          <a:bodyPr vert="horz" lIns="91440" tIns="45720" rIns="91440" bIns="45720" rtlCol="0" anchor="b">
            <a:normAutofit/>
          </a:bodyPr>
          <a:lstStyle/>
          <a:p>
            <a:r>
              <a:rPr lang="en-US" sz="6600" b="0"/>
              <a:t>Recommendation</a:t>
            </a:r>
            <a:endParaRPr lang="en-US" sz="6600"/>
          </a:p>
        </p:txBody>
      </p:sp>
      <p:sp>
        <p:nvSpPr>
          <p:cNvPr id="39" name="Rectangle: Rounded Corners 30">
            <a:extLst>
              <a:ext uri="{FF2B5EF4-FFF2-40B4-BE49-F238E27FC236}">
                <a16:creationId xmlns:a16="http://schemas.microsoft.com/office/drawing/2014/main" id="{79F40191-0F44-4FD1-82CC-ACB507C14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575039"/>
            <a:ext cx="9785897" cy="685800"/>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84731301"/>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380AD67-C5CA-4918-B4BB-C359BB03EE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A430653-4296-B7B0-D24A-4864BACF336D}"/>
              </a:ext>
            </a:extLst>
          </p:cNvPr>
          <p:cNvSpPr>
            <a:spLocks noGrp="1"/>
          </p:cNvSpPr>
          <p:nvPr>
            <p:ph type="title"/>
          </p:nvPr>
        </p:nvSpPr>
        <p:spPr>
          <a:xfrm>
            <a:off x="5080216" y="1076324"/>
            <a:ext cx="6272784" cy="1535051"/>
          </a:xfrm>
        </p:spPr>
        <p:txBody>
          <a:bodyPr anchor="b">
            <a:normAutofit/>
          </a:bodyPr>
          <a:lstStyle/>
          <a:p>
            <a:r>
              <a:rPr lang="en-US" sz="4800"/>
              <a:t>Recommendations:</a:t>
            </a:r>
          </a:p>
        </p:txBody>
      </p:sp>
      <p:pic>
        <p:nvPicPr>
          <p:cNvPr id="5" name="Picture 4" descr="Apples on a weighing scale">
            <a:extLst>
              <a:ext uri="{FF2B5EF4-FFF2-40B4-BE49-F238E27FC236}">
                <a16:creationId xmlns:a16="http://schemas.microsoft.com/office/drawing/2014/main" id="{E6ECAC34-DBEC-41AE-BE7B-EE0E9740EFC6}"/>
              </a:ext>
            </a:extLst>
          </p:cNvPr>
          <p:cNvPicPr>
            <a:picLocks noChangeAspect="1"/>
          </p:cNvPicPr>
          <p:nvPr/>
        </p:nvPicPr>
        <p:blipFill rotWithShape="1">
          <a:blip r:embed="rId2"/>
          <a:srcRect l="28955" r="27258" b="-3"/>
          <a:stretch/>
        </p:blipFill>
        <p:spPr>
          <a:xfrm>
            <a:off x="20" y="10"/>
            <a:ext cx="4505305" cy="6857990"/>
          </a:xfrm>
          <a:prstGeom prst="rect">
            <a:avLst/>
          </a:prstGeom>
        </p:spPr>
      </p:pic>
      <p:sp>
        <p:nvSpPr>
          <p:cNvPr id="11" name="!!accent">
            <a:extLst>
              <a:ext uri="{FF2B5EF4-FFF2-40B4-BE49-F238E27FC236}">
                <a16:creationId xmlns:a16="http://schemas.microsoft.com/office/drawing/2014/main" id="{EABAD4DA-87BA-4F70-9EF0-45C6BCF17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17960" y="363389"/>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915128D9-2797-47FA-B6FE-EC24E6B843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99266" y="2935541"/>
            <a:ext cx="621792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58F599C1-F702-B883-F99B-D446F84E5905}"/>
              </a:ext>
            </a:extLst>
          </p:cNvPr>
          <p:cNvSpPr>
            <a:spLocks noGrp="1"/>
          </p:cNvSpPr>
          <p:nvPr>
            <p:ph idx="1"/>
          </p:nvPr>
        </p:nvSpPr>
        <p:spPr>
          <a:xfrm>
            <a:off x="4749537" y="3178747"/>
            <a:ext cx="7250444" cy="2825686"/>
          </a:xfrm>
        </p:spPr>
        <p:txBody>
          <a:bodyPr vert="horz" lIns="91440" tIns="45720" rIns="91440" bIns="45720" rtlCol="0" anchor="t">
            <a:noAutofit/>
          </a:bodyPr>
          <a:lstStyle/>
          <a:p>
            <a:pPr>
              <a:lnSpc>
                <a:spcPct val="100000"/>
              </a:lnSpc>
            </a:pPr>
            <a:r>
              <a:rPr lang="en-US" sz="1400" dirty="0">
                <a:ea typeface="+mn-lt"/>
                <a:cs typeface="+mn-lt"/>
              </a:rPr>
              <a:t>Offer a "Buy Two Get One Free" promotion on yogurt, poultry, and aluminum foil to encourage customers to purchase more items at once.</a:t>
            </a:r>
            <a:endParaRPr lang="en-US" sz="1400" dirty="0"/>
          </a:p>
          <a:p>
            <a:pPr>
              <a:lnSpc>
                <a:spcPct val="100000"/>
              </a:lnSpc>
            </a:pPr>
            <a:r>
              <a:rPr lang="en-US" sz="1400" dirty="0">
                <a:ea typeface="+mn-lt"/>
                <a:cs typeface="+mn-lt"/>
              </a:rPr>
              <a:t>Create a combo deal where customers can purchase cereals, bagels, and sandwich bags together at a discounted price.</a:t>
            </a:r>
            <a:endParaRPr lang="en-US" sz="1400" dirty="0"/>
          </a:p>
          <a:p>
            <a:pPr>
              <a:lnSpc>
                <a:spcPct val="100000"/>
              </a:lnSpc>
            </a:pPr>
            <a:r>
              <a:rPr lang="en-US" sz="1400" dirty="0">
                <a:ea typeface="+mn-lt"/>
                <a:cs typeface="+mn-lt"/>
              </a:rPr>
              <a:t>Offer a discount on mixes when purchased with yogurt, poultry, or aluminum foil.</a:t>
            </a:r>
            <a:endParaRPr lang="en-US" sz="1400" dirty="0"/>
          </a:p>
          <a:p>
            <a:pPr>
              <a:lnSpc>
                <a:spcPct val="100000"/>
              </a:lnSpc>
            </a:pPr>
            <a:r>
              <a:rPr lang="en-US" sz="1400" dirty="0">
                <a:ea typeface="+mn-lt"/>
                <a:cs typeface="+mn-lt"/>
              </a:rPr>
              <a:t>Provide a discount on dinner rolls when purchased with spaghetti sauce or poultry.</a:t>
            </a:r>
            <a:endParaRPr lang="en-US" sz="1400" dirty="0"/>
          </a:p>
          <a:p>
            <a:pPr>
              <a:lnSpc>
                <a:spcPct val="100000"/>
              </a:lnSpc>
            </a:pPr>
            <a:r>
              <a:rPr lang="en-US" sz="1400" dirty="0">
                <a:ea typeface="+mn-lt"/>
                <a:cs typeface="+mn-lt"/>
              </a:rPr>
              <a:t>Create a "Paper Products Bundle" offer that includes paper towels, toilet paper, and/or tissues at a discounted price.</a:t>
            </a:r>
            <a:endParaRPr lang="en-US" sz="1400" dirty="0"/>
          </a:p>
          <a:p>
            <a:pPr>
              <a:lnSpc>
                <a:spcPct val="100000"/>
              </a:lnSpc>
            </a:pPr>
            <a:r>
              <a:rPr lang="en-US" sz="1400" dirty="0">
                <a:ea typeface="+mn-lt"/>
                <a:cs typeface="+mn-lt"/>
              </a:rPr>
              <a:t>These discount offers and combos can help increase sales by providing customers with more value for their money and encouraging them to purchase more items. It is important to promote these offers through in-store signage, advertisements, and social media to ensure customers are aware of the deals available.</a:t>
            </a:r>
            <a:endParaRPr lang="en-US" sz="1400" dirty="0"/>
          </a:p>
          <a:p>
            <a:pPr>
              <a:lnSpc>
                <a:spcPct val="100000"/>
              </a:lnSpc>
            </a:pPr>
            <a:endParaRPr lang="en-US" sz="1100"/>
          </a:p>
        </p:txBody>
      </p:sp>
    </p:spTree>
    <p:extLst>
      <p:ext uri="{BB962C8B-B14F-4D97-AF65-F5344CB8AC3E}">
        <p14:creationId xmlns:p14="http://schemas.microsoft.com/office/powerpoint/2010/main" val="16132653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79477870-C64A-4E35-8F2F-05B7114F3C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C34EA5A-DF55-36AE-26CC-E0D5A6682C54}"/>
              </a:ext>
            </a:extLst>
          </p:cNvPr>
          <p:cNvSpPr>
            <a:spLocks noGrp="1"/>
          </p:cNvSpPr>
          <p:nvPr>
            <p:ph type="title"/>
          </p:nvPr>
        </p:nvSpPr>
        <p:spPr>
          <a:xfrm>
            <a:off x="612648" y="1078992"/>
            <a:ext cx="6268770" cy="1536192"/>
          </a:xfrm>
        </p:spPr>
        <p:txBody>
          <a:bodyPr anchor="b">
            <a:normAutofit/>
          </a:bodyPr>
          <a:lstStyle/>
          <a:p>
            <a:r>
              <a:rPr lang="en-US" sz="5200"/>
              <a:t>Summary</a:t>
            </a:r>
          </a:p>
        </p:txBody>
      </p:sp>
      <p:sp>
        <p:nvSpPr>
          <p:cNvPr id="20" name="Rectangle 19">
            <a:extLst>
              <a:ext uri="{FF2B5EF4-FFF2-40B4-BE49-F238E27FC236}">
                <a16:creationId xmlns:a16="http://schemas.microsoft.com/office/drawing/2014/main" id="{8AEA628B-C8FF-4D0B-B111-F101F580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3202" y="363389"/>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Rectangle 21">
            <a:extLst>
              <a:ext uri="{FF2B5EF4-FFF2-40B4-BE49-F238E27FC236}">
                <a16:creationId xmlns:a16="http://schemas.microsoft.com/office/drawing/2014/main" id="{42663BD0-064C-40FC-A331-F49FCA9536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8506" y="2935541"/>
            <a:ext cx="621792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E72B5AB7-B017-A16A-5C6B-C4D5FD78774F}"/>
              </a:ext>
            </a:extLst>
          </p:cNvPr>
          <p:cNvSpPr>
            <a:spLocks noGrp="1"/>
          </p:cNvSpPr>
          <p:nvPr>
            <p:ph idx="1"/>
          </p:nvPr>
        </p:nvSpPr>
        <p:spPr>
          <a:xfrm>
            <a:off x="615458" y="3355848"/>
            <a:ext cx="6268770" cy="2825496"/>
          </a:xfrm>
        </p:spPr>
        <p:txBody>
          <a:bodyPr vert="horz" lIns="91440" tIns="45720" rIns="91440" bIns="45720" rtlCol="0" anchor="t">
            <a:noAutofit/>
          </a:bodyPr>
          <a:lstStyle/>
          <a:p>
            <a:pPr>
              <a:lnSpc>
                <a:spcPct val="100000"/>
              </a:lnSpc>
            </a:pPr>
            <a:r>
              <a:rPr lang="en-US" sz="1200" dirty="0">
                <a:ea typeface="+mn-lt"/>
                <a:cs typeface="+mn-lt"/>
              </a:rPr>
              <a:t>The analysis identified the products that are often purchased together by customers, which can help the store to optimize its product placement and promotions.</a:t>
            </a:r>
            <a:endParaRPr lang="en-US" sz="1200" dirty="0"/>
          </a:p>
          <a:p>
            <a:pPr>
              <a:lnSpc>
                <a:spcPct val="100000"/>
              </a:lnSpc>
            </a:pPr>
            <a:r>
              <a:rPr lang="en-US" sz="1200" dirty="0">
                <a:ea typeface="+mn-lt"/>
                <a:cs typeface="+mn-lt"/>
              </a:rPr>
              <a:t>Yogurt, poultry, aluminum foil, cheeses, cereals, and dinner rolls are some of the most frequently purchased products.</a:t>
            </a:r>
            <a:endParaRPr lang="en-US" sz="1200" dirty="0"/>
          </a:p>
          <a:p>
            <a:pPr>
              <a:lnSpc>
                <a:spcPct val="100000"/>
              </a:lnSpc>
            </a:pPr>
            <a:r>
              <a:rPr lang="en-US" sz="1200" dirty="0">
                <a:ea typeface="+mn-lt"/>
                <a:cs typeface="+mn-lt"/>
              </a:rPr>
              <a:t>Some of the product associations are unexpected, such as poultry with dishwashing liquid/detergent, laundry detergent, and mixes.</a:t>
            </a:r>
            <a:endParaRPr lang="en-US" sz="1200" dirty="0"/>
          </a:p>
          <a:p>
            <a:pPr>
              <a:lnSpc>
                <a:spcPct val="100000"/>
              </a:lnSpc>
            </a:pPr>
            <a:r>
              <a:rPr lang="en-US" sz="1200" dirty="0">
                <a:ea typeface="+mn-lt"/>
                <a:cs typeface="+mn-lt"/>
              </a:rPr>
              <a:t>The analysis suggests that offering discounts or combos, such as "buy two get one free," on certain products can encourage customers to purchase more.</a:t>
            </a:r>
            <a:endParaRPr lang="en-US" sz="1200" dirty="0"/>
          </a:p>
          <a:p>
            <a:pPr>
              <a:lnSpc>
                <a:spcPct val="100000"/>
              </a:lnSpc>
            </a:pPr>
            <a:r>
              <a:rPr lang="en-US" sz="1200" dirty="0">
                <a:ea typeface="+mn-lt"/>
                <a:cs typeface="+mn-lt"/>
              </a:rPr>
              <a:t>The store can also consider placing complementary products in close proximity to each other to increase the likelihood of customers making additional purchases.</a:t>
            </a:r>
            <a:endParaRPr lang="en-US" sz="1200" dirty="0"/>
          </a:p>
          <a:p>
            <a:pPr>
              <a:lnSpc>
                <a:spcPct val="100000"/>
              </a:lnSpc>
            </a:pPr>
            <a:r>
              <a:rPr lang="en-US" sz="1200" dirty="0">
                <a:ea typeface="+mn-lt"/>
                <a:cs typeface="+mn-lt"/>
              </a:rPr>
              <a:t>Overall, the market basket analysis can help the store to better understand customer behavior and preferences, and to make informed decisions about product placement and promotions.</a:t>
            </a:r>
            <a:endParaRPr lang="en-US" sz="1200" dirty="0"/>
          </a:p>
          <a:p>
            <a:pPr>
              <a:lnSpc>
                <a:spcPct val="100000"/>
              </a:lnSpc>
            </a:pPr>
            <a:endParaRPr lang="en-US" sz="1200" dirty="0"/>
          </a:p>
        </p:txBody>
      </p:sp>
      <p:pic>
        <p:nvPicPr>
          <p:cNvPr id="5" name="Picture 4" descr="Fruits and vegetables in bags">
            <a:extLst>
              <a:ext uri="{FF2B5EF4-FFF2-40B4-BE49-F238E27FC236}">
                <a16:creationId xmlns:a16="http://schemas.microsoft.com/office/drawing/2014/main" id="{E673C7E0-5276-BA42-FD73-BD2A1202C9F5}"/>
              </a:ext>
            </a:extLst>
          </p:cNvPr>
          <p:cNvPicPr>
            <a:picLocks noChangeAspect="1"/>
          </p:cNvPicPr>
          <p:nvPr/>
        </p:nvPicPr>
        <p:blipFill rotWithShape="1">
          <a:blip r:embed="rId2"/>
          <a:srcRect l="41013" r="15109" b="-1"/>
          <a:stretch/>
        </p:blipFill>
        <p:spPr>
          <a:xfrm>
            <a:off x="7684006" y="10"/>
            <a:ext cx="4507993" cy="6857990"/>
          </a:xfrm>
          <a:prstGeom prst="rect">
            <a:avLst/>
          </a:prstGeom>
        </p:spPr>
      </p:pic>
    </p:spTree>
    <p:extLst>
      <p:ext uri="{BB962C8B-B14F-4D97-AF65-F5344CB8AC3E}">
        <p14:creationId xmlns:p14="http://schemas.microsoft.com/office/powerpoint/2010/main" val="4917037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Desk with productivity items">
            <a:extLst>
              <a:ext uri="{FF2B5EF4-FFF2-40B4-BE49-F238E27FC236}">
                <a16:creationId xmlns:a16="http://schemas.microsoft.com/office/drawing/2014/main" id="{FB91B0AF-1754-F278-BA29-FBC68F3725F4}"/>
              </a:ext>
            </a:extLst>
          </p:cNvPr>
          <p:cNvPicPr>
            <a:picLocks noChangeAspect="1"/>
          </p:cNvPicPr>
          <p:nvPr/>
        </p:nvPicPr>
        <p:blipFill rotWithShape="1">
          <a:blip r:embed="rId2"/>
          <a:srcRect r="-2" b="15603"/>
          <a:stretch/>
        </p:blipFill>
        <p:spPr>
          <a:xfrm>
            <a:off x="20" y="10"/>
            <a:ext cx="12191980" cy="6857990"/>
          </a:xfrm>
          <a:prstGeom prst="rect">
            <a:avLst/>
          </a:prstGeom>
        </p:spPr>
      </p:pic>
      <p:sp>
        <p:nvSpPr>
          <p:cNvPr id="14" name="Rectangle 13">
            <a:extLst>
              <a:ext uri="{FF2B5EF4-FFF2-40B4-BE49-F238E27FC236}">
                <a16:creationId xmlns:a16="http://schemas.microsoft.com/office/drawing/2014/main" id="{A44CD100-6267-4E62-AA64-2182A3A6A1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tx1">
                  <a:alpha val="30000"/>
                </a:schemeClr>
              </a:gs>
              <a:gs pos="33000">
                <a:schemeClr val="tx1">
                  <a:alpha val="20000"/>
                </a:schemeClr>
              </a:gs>
              <a:gs pos="0">
                <a:schemeClr val="tx1">
                  <a:alpha val="0"/>
                </a:schemeClr>
              </a:gs>
              <a:gs pos="100000">
                <a:schemeClr val="tx1">
                  <a:alpha val="3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E2DAF15-4BDA-A8A1-7CC5-962037CB1726}"/>
              </a:ext>
            </a:extLst>
          </p:cNvPr>
          <p:cNvSpPr>
            <a:spLocks noGrp="1"/>
          </p:cNvSpPr>
          <p:nvPr>
            <p:ph type="title"/>
          </p:nvPr>
        </p:nvSpPr>
        <p:spPr>
          <a:xfrm>
            <a:off x="204811" y="1122363"/>
            <a:ext cx="6122454" cy="3204134"/>
          </a:xfrm>
        </p:spPr>
        <p:txBody>
          <a:bodyPr vert="horz" lIns="91440" tIns="45720" rIns="91440" bIns="45720" rtlCol="0" anchor="b">
            <a:normAutofit/>
          </a:bodyPr>
          <a:lstStyle/>
          <a:p>
            <a:r>
              <a:rPr lang="en-US" sz="4800" b="0" dirty="0">
                <a:solidFill>
                  <a:schemeClr val="bg1"/>
                </a:solidFill>
              </a:rPr>
              <a:t>01</a:t>
            </a:r>
            <a:r>
              <a:rPr lang="en-US" sz="4000" b="0" dirty="0">
                <a:solidFill>
                  <a:schemeClr val="bg1"/>
                </a:solidFill>
              </a:rPr>
              <a:t> </a:t>
            </a:r>
            <a:br>
              <a:rPr lang="en-US" sz="4000" b="0" dirty="0">
                <a:solidFill>
                  <a:schemeClr val="bg1"/>
                </a:solidFill>
              </a:rPr>
            </a:br>
            <a:r>
              <a:rPr lang="en-US" sz="4800" b="0" dirty="0">
                <a:solidFill>
                  <a:schemeClr val="bg1"/>
                </a:solidFill>
              </a:rPr>
              <a:t>Executive Summary </a:t>
            </a:r>
          </a:p>
          <a:p>
            <a:pPr marL="742950" lvl="2" algn="l">
              <a:buFont typeface="Arial"/>
              <a:buChar char="•"/>
            </a:pPr>
            <a:r>
              <a:rPr lang="en-US" sz="2400" dirty="0">
                <a:solidFill>
                  <a:schemeClr val="bg1"/>
                </a:solidFill>
              </a:rPr>
              <a:t>Problem statement</a:t>
            </a:r>
          </a:p>
          <a:p>
            <a:pPr marL="742950" lvl="2" algn="l">
              <a:buFont typeface="Arial"/>
              <a:buChar char="•"/>
            </a:pPr>
            <a:r>
              <a:rPr lang="en-US" sz="2400" dirty="0">
                <a:solidFill>
                  <a:schemeClr val="bg1"/>
                </a:solidFill>
              </a:rPr>
              <a:t>Executive Summary &amp; Data  Dictionary</a:t>
            </a:r>
          </a:p>
          <a:p>
            <a:pPr marL="742950" lvl="2" algn="l">
              <a:buFont typeface="Arial"/>
              <a:buChar char="•"/>
            </a:pPr>
            <a:r>
              <a:rPr lang="en-US" sz="2400" dirty="0">
                <a:solidFill>
                  <a:schemeClr val="bg1"/>
                </a:solidFill>
              </a:rPr>
              <a:t>Assumptions about data</a:t>
            </a:r>
            <a:endParaRPr lang="en-US" dirty="0">
              <a:solidFill>
                <a:schemeClr val="bg1"/>
              </a:solidFill>
            </a:endParaRPr>
          </a:p>
        </p:txBody>
      </p:sp>
      <p:sp>
        <p:nvSpPr>
          <p:cNvPr id="16" name="Rectangle 15">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Rectangle 17">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bg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05618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7656C50C-0F8A-AB99-1E12-A7DC1E976CFE}"/>
              </a:ext>
            </a:extLst>
          </p:cNvPr>
          <p:cNvPicPr>
            <a:picLocks noChangeAspect="1"/>
          </p:cNvPicPr>
          <p:nvPr/>
        </p:nvPicPr>
        <p:blipFill rotWithShape="1">
          <a:blip r:embed="rId2"/>
          <a:srcRect t="5607" r="-2" b="4391"/>
          <a:stretch/>
        </p:blipFill>
        <p:spPr>
          <a:xfrm>
            <a:off x="20" y="10"/>
            <a:ext cx="12191980" cy="6857990"/>
          </a:xfrm>
          <a:prstGeom prst="rect">
            <a:avLst/>
          </a:prstGeom>
        </p:spPr>
      </p:pic>
      <p:sp>
        <p:nvSpPr>
          <p:cNvPr id="14" name="Rectangle 13">
            <a:extLst>
              <a:ext uri="{FF2B5EF4-FFF2-40B4-BE49-F238E27FC236}">
                <a16:creationId xmlns:a16="http://schemas.microsoft.com/office/drawing/2014/main" id="{A44CD100-6267-4E62-AA64-2182A3A6A1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tx1">
                  <a:alpha val="30000"/>
                </a:schemeClr>
              </a:gs>
              <a:gs pos="33000">
                <a:schemeClr val="tx1">
                  <a:alpha val="20000"/>
                </a:schemeClr>
              </a:gs>
              <a:gs pos="0">
                <a:schemeClr val="tx1">
                  <a:alpha val="0"/>
                </a:schemeClr>
              </a:gs>
              <a:gs pos="100000">
                <a:schemeClr val="tx1">
                  <a:alpha val="3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C92308E-7320-6C85-09CE-C4AFA8A854D5}"/>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a:solidFill>
                  <a:schemeClr val="bg1"/>
                </a:solidFill>
              </a:rPr>
              <a:t>Thank You</a:t>
            </a:r>
          </a:p>
        </p:txBody>
      </p:sp>
      <p:sp>
        <p:nvSpPr>
          <p:cNvPr id="16" name="Rectangle 15">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Rectangle 17">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bg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76449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F94AA2BD-2E3F-4B1D-8127-5744B81153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10F0ACE-A4C9-55A4-B11C-F1058C3ED6BA}"/>
              </a:ext>
            </a:extLst>
          </p:cNvPr>
          <p:cNvSpPr>
            <a:spLocks noGrp="1"/>
          </p:cNvSpPr>
          <p:nvPr>
            <p:ph type="title"/>
          </p:nvPr>
        </p:nvSpPr>
        <p:spPr>
          <a:xfrm>
            <a:off x="411480" y="987552"/>
            <a:ext cx="4485861" cy="1088136"/>
          </a:xfrm>
        </p:spPr>
        <p:txBody>
          <a:bodyPr anchor="b">
            <a:normAutofit/>
          </a:bodyPr>
          <a:lstStyle/>
          <a:p>
            <a:r>
              <a:rPr lang="en-US" sz="3400"/>
              <a:t>Problem Statement</a:t>
            </a:r>
          </a:p>
        </p:txBody>
      </p:sp>
      <p:sp>
        <p:nvSpPr>
          <p:cNvPr id="20" name="Rectangle 19">
            <a:extLst>
              <a:ext uri="{FF2B5EF4-FFF2-40B4-BE49-F238E27FC236}">
                <a16:creationId xmlns:a16="http://schemas.microsoft.com/office/drawing/2014/main" id="{4BD02261-2DC8-4AA8-9E16-7751AE8924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49223" y="387939"/>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Rectangle 21">
            <a:extLst>
              <a:ext uri="{FF2B5EF4-FFF2-40B4-BE49-F238E27FC236}">
                <a16:creationId xmlns:a16="http://schemas.microsoft.com/office/drawing/2014/main" id="{3D752CF2-2291-40B5-B462-C17B174C10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1480" y="2286000"/>
            <a:ext cx="438912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2DC128DA-82BA-1CE6-9AA3-A4CE4F04FA93}"/>
              </a:ext>
            </a:extLst>
          </p:cNvPr>
          <p:cNvSpPr>
            <a:spLocks noGrp="1"/>
          </p:cNvSpPr>
          <p:nvPr>
            <p:ph idx="1"/>
          </p:nvPr>
        </p:nvSpPr>
        <p:spPr>
          <a:xfrm>
            <a:off x="411479" y="2688336"/>
            <a:ext cx="4498848" cy="3584448"/>
          </a:xfrm>
        </p:spPr>
        <p:txBody>
          <a:bodyPr vert="horz" lIns="91440" tIns="45720" rIns="91440" bIns="45720" rtlCol="0" anchor="t">
            <a:normAutofit/>
          </a:bodyPr>
          <a:lstStyle/>
          <a:p>
            <a:pPr marL="0" indent="0">
              <a:buNone/>
            </a:pPr>
            <a:r>
              <a:rPr lang="en-US" sz="1700" dirty="0">
                <a:ea typeface="+mn-lt"/>
                <a:cs typeface="+mn-lt"/>
              </a:rPr>
              <a:t>A Grocery Store shared the transactional data with you. Your job is to identify the most popular combos that can be suggested to the Grocery Store chain after a thorough analysis of the most commonly occurring sets of items in the customer orders. The Store doesn’t have any combo offers. Can you suggest the best combos &amp; offers</a:t>
            </a:r>
            <a:endParaRPr lang="en-US" sz="1700" dirty="0"/>
          </a:p>
        </p:txBody>
      </p:sp>
      <p:pic>
        <p:nvPicPr>
          <p:cNvPr id="5" name="Picture 4" descr="Fruits and vegetables in bags">
            <a:extLst>
              <a:ext uri="{FF2B5EF4-FFF2-40B4-BE49-F238E27FC236}">
                <a16:creationId xmlns:a16="http://schemas.microsoft.com/office/drawing/2014/main" id="{39DE3405-3C9D-F4A9-A683-1493137636CD}"/>
              </a:ext>
            </a:extLst>
          </p:cNvPr>
          <p:cNvPicPr>
            <a:picLocks noChangeAspect="1"/>
          </p:cNvPicPr>
          <p:nvPr/>
        </p:nvPicPr>
        <p:blipFill rotWithShape="1">
          <a:blip r:embed="rId2"/>
          <a:srcRect l="29450" r="3546" b="-1"/>
          <a:stretch/>
        </p:blipFill>
        <p:spPr>
          <a:xfrm>
            <a:off x="5308052" y="10"/>
            <a:ext cx="6883948" cy="6857990"/>
          </a:xfrm>
          <a:custGeom>
            <a:avLst/>
            <a:gdLst/>
            <a:ahLst/>
            <a:cxnLst/>
            <a:rect l="l" t="t" r="r" b="b"/>
            <a:pathLst>
              <a:path w="6883948" h="6858000">
                <a:moveTo>
                  <a:pt x="365648" y="0"/>
                </a:moveTo>
                <a:lnTo>
                  <a:pt x="6883948" y="0"/>
                </a:lnTo>
                <a:lnTo>
                  <a:pt x="6883948" y="6858000"/>
                </a:lnTo>
                <a:lnTo>
                  <a:pt x="365648" y="6858000"/>
                </a:lnTo>
                <a:lnTo>
                  <a:pt x="360213" y="6835050"/>
                </a:lnTo>
                <a:cubicBezTo>
                  <a:pt x="128263" y="5788167"/>
                  <a:pt x="0" y="4637179"/>
                  <a:pt x="0" y="3429001"/>
                </a:cubicBezTo>
                <a:cubicBezTo>
                  <a:pt x="0" y="2220824"/>
                  <a:pt x="128263" y="1069835"/>
                  <a:pt x="360213" y="22952"/>
                </a:cubicBezTo>
                <a:close/>
              </a:path>
            </a:pathLst>
          </a:custGeom>
          <a:effectLst>
            <a:outerShdw blurRad="50800" dist="38100" dir="10800000" algn="r" rotWithShape="0">
              <a:schemeClr val="bg1">
                <a:lumMod val="85000"/>
                <a:alpha val="30000"/>
              </a:schemeClr>
            </a:outerShdw>
          </a:effectLst>
        </p:spPr>
      </p:pic>
    </p:spTree>
    <p:extLst>
      <p:ext uri="{BB962C8B-B14F-4D97-AF65-F5344CB8AC3E}">
        <p14:creationId xmlns:p14="http://schemas.microsoft.com/office/powerpoint/2010/main" val="19636941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380AD67-C5CA-4918-B4BB-C359BB03EE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E63856E-C19B-53C4-DE97-7B4880C09DC6}"/>
              </a:ext>
            </a:extLst>
          </p:cNvPr>
          <p:cNvSpPr>
            <a:spLocks noGrp="1"/>
          </p:cNvSpPr>
          <p:nvPr>
            <p:ph type="title"/>
          </p:nvPr>
        </p:nvSpPr>
        <p:spPr>
          <a:xfrm>
            <a:off x="4936443" y="1076324"/>
            <a:ext cx="6718481" cy="1535051"/>
          </a:xfrm>
        </p:spPr>
        <p:txBody>
          <a:bodyPr anchor="b">
            <a:normAutofit/>
          </a:bodyPr>
          <a:lstStyle/>
          <a:p>
            <a:r>
              <a:rPr lang="en-US" sz="5200" dirty="0">
                <a:ea typeface="+mj-lt"/>
                <a:cs typeface="+mj-lt"/>
              </a:rPr>
              <a:t>Executive Summary:</a:t>
            </a:r>
            <a:endParaRPr lang="en-US" sz="5200" dirty="0"/>
          </a:p>
        </p:txBody>
      </p:sp>
      <p:pic>
        <p:nvPicPr>
          <p:cNvPr id="6" name="Picture 4" descr="White percentage symbol on red background">
            <a:extLst>
              <a:ext uri="{FF2B5EF4-FFF2-40B4-BE49-F238E27FC236}">
                <a16:creationId xmlns:a16="http://schemas.microsoft.com/office/drawing/2014/main" id="{92F705D6-A8B9-7D14-5018-8054CF01FF94}"/>
              </a:ext>
            </a:extLst>
          </p:cNvPr>
          <p:cNvPicPr>
            <a:picLocks noChangeAspect="1"/>
          </p:cNvPicPr>
          <p:nvPr/>
        </p:nvPicPr>
        <p:blipFill rotWithShape="1">
          <a:blip r:embed="rId2"/>
          <a:srcRect l="45479" r="10735" b="-3"/>
          <a:stretch/>
        </p:blipFill>
        <p:spPr>
          <a:xfrm>
            <a:off x="20" y="10"/>
            <a:ext cx="4505305" cy="6857990"/>
          </a:xfrm>
          <a:prstGeom prst="rect">
            <a:avLst/>
          </a:prstGeom>
        </p:spPr>
      </p:pic>
      <p:sp>
        <p:nvSpPr>
          <p:cNvPr id="11" name="!!accent">
            <a:extLst>
              <a:ext uri="{FF2B5EF4-FFF2-40B4-BE49-F238E27FC236}">
                <a16:creationId xmlns:a16="http://schemas.microsoft.com/office/drawing/2014/main" id="{EABAD4DA-87BA-4F70-9EF0-45C6BCF17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17960" y="363389"/>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915128D9-2797-47FA-B6FE-EC24E6B843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99266" y="2935541"/>
            <a:ext cx="621792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91FDE9B1-94D1-721C-204D-A2208FBF3D58}"/>
              </a:ext>
            </a:extLst>
          </p:cNvPr>
          <p:cNvSpPr>
            <a:spLocks noGrp="1"/>
          </p:cNvSpPr>
          <p:nvPr>
            <p:ph idx="1"/>
          </p:nvPr>
        </p:nvSpPr>
        <p:spPr>
          <a:xfrm>
            <a:off x="4735160" y="3063729"/>
            <a:ext cx="7135424" cy="3515799"/>
          </a:xfrm>
        </p:spPr>
        <p:txBody>
          <a:bodyPr vert="horz" lIns="91440" tIns="45720" rIns="91440" bIns="45720" rtlCol="0" anchor="t">
            <a:normAutofit/>
          </a:bodyPr>
          <a:lstStyle/>
          <a:p>
            <a:pPr>
              <a:lnSpc>
                <a:spcPct val="100000"/>
              </a:lnSpc>
            </a:pPr>
            <a:r>
              <a:rPr lang="en-US" sz="1200" b="1" dirty="0">
                <a:ea typeface="+mn-lt"/>
                <a:cs typeface="+mn-lt"/>
              </a:rPr>
              <a:t>Data:</a:t>
            </a:r>
            <a:r>
              <a:rPr lang="en-US" sz="1200" dirty="0">
                <a:ea typeface="+mn-lt"/>
                <a:cs typeface="+mn-lt"/>
              </a:rPr>
              <a:t>  from 01-01-2018 to  26-02-2020</a:t>
            </a:r>
          </a:p>
          <a:p>
            <a:pPr>
              <a:lnSpc>
                <a:spcPct val="100000"/>
              </a:lnSpc>
              <a:buFont typeface="Arial,Sans-Serif" panose="020B0604020202020204" pitchFamily="34" charset="0"/>
            </a:pPr>
            <a:r>
              <a:rPr lang="en-US" sz="1200" b="1" dirty="0">
                <a:ea typeface="+mn-lt"/>
                <a:cs typeface="+mn-lt"/>
              </a:rPr>
              <a:t>Objective:</a:t>
            </a:r>
            <a:r>
              <a:rPr lang="en-US" sz="1200" dirty="0">
                <a:ea typeface="+mn-lt"/>
                <a:cs typeface="+mn-lt"/>
              </a:rPr>
              <a:t> project involves conducting a thorough analysis of Point of Sale (POS) Data for providing recommendations through which a grocery store can increase its revenue by popular combo offers &amp; discounts for customers.</a:t>
            </a:r>
          </a:p>
          <a:p>
            <a:pPr>
              <a:lnSpc>
                <a:spcPct val="100000"/>
              </a:lnSpc>
              <a:buFont typeface="Arial,Sans-Serif" panose="020B0604020202020204" pitchFamily="34" charset="0"/>
            </a:pPr>
            <a:r>
              <a:rPr lang="en-US" sz="1200" b="1" dirty="0">
                <a:ea typeface="+mn-lt"/>
                <a:cs typeface="+mn-lt"/>
              </a:rPr>
              <a:t>Dataset: </a:t>
            </a:r>
            <a:r>
              <a:rPr lang="en-US" sz="1200" dirty="0">
                <a:latin typeface="Consolas"/>
                <a:ea typeface="+mn-lt"/>
                <a:cs typeface="+mn-lt"/>
              </a:rPr>
              <a:t>20641 Rows, 3 columns</a:t>
            </a:r>
            <a:r>
              <a:rPr lang="en-US" sz="1200" dirty="0">
                <a:latin typeface="Avenir Next LT Pro"/>
                <a:ea typeface="+mn-lt"/>
                <a:cs typeface="+mn-lt"/>
              </a:rPr>
              <a:t>,</a:t>
            </a:r>
            <a:endParaRPr lang="en-US" sz="1200" dirty="0">
              <a:ea typeface="+mn-lt"/>
              <a:cs typeface="+mn-lt"/>
            </a:endParaRPr>
          </a:p>
          <a:p>
            <a:pPr>
              <a:lnSpc>
                <a:spcPct val="100000"/>
              </a:lnSpc>
              <a:buFont typeface="Arial,Sans-Serif" panose="020B0604020202020204" pitchFamily="34" charset="0"/>
            </a:pPr>
            <a:r>
              <a:rPr lang="en-US" sz="1200" b="1" dirty="0">
                <a:ea typeface="+mn-lt"/>
                <a:cs typeface="+mn-lt"/>
              </a:rPr>
              <a:t>Missing values : </a:t>
            </a:r>
            <a:r>
              <a:rPr lang="en-US" sz="1200" dirty="0">
                <a:ea typeface="+mn-lt"/>
                <a:cs typeface="+mn-lt"/>
              </a:rPr>
              <a:t>None</a:t>
            </a:r>
          </a:p>
          <a:p>
            <a:pPr>
              <a:lnSpc>
                <a:spcPct val="100000"/>
              </a:lnSpc>
              <a:buFont typeface="Arial,Sans-Serif" panose="020B0604020202020204" pitchFamily="34" charset="0"/>
            </a:pPr>
            <a:r>
              <a:rPr lang="en-US" sz="1200" b="1" dirty="0">
                <a:ea typeface="+mn-lt"/>
                <a:cs typeface="+mn-lt"/>
              </a:rPr>
              <a:t>Duplicate values: </a:t>
            </a:r>
            <a:r>
              <a:rPr lang="en-US" sz="1200" dirty="0">
                <a:latin typeface="Consolas"/>
                <a:ea typeface="+mn-lt"/>
                <a:cs typeface="+mn-lt"/>
              </a:rPr>
              <a:t>4730 </a:t>
            </a:r>
            <a:endParaRPr lang="en-US" sz="1200"/>
          </a:p>
          <a:p>
            <a:pPr>
              <a:lnSpc>
                <a:spcPct val="100000"/>
              </a:lnSpc>
              <a:buFont typeface="Arial,Sans-Serif" panose="020B0604020202020204" pitchFamily="34" charset="0"/>
            </a:pPr>
            <a:r>
              <a:rPr lang="en-US" sz="1200" dirty="0">
                <a:ea typeface="+mn-lt"/>
                <a:cs typeface="+mn-lt"/>
              </a:rPr>
              <a:t>The exploratory analysis and insights provide a clear understanding of the data and highlight the key trends and patterns in sales.</a:t>
            </a:r>
          </a:p>
          <a:p>
            <a:pPr>
              <a:lnSpc>
                <a:spcPct val="100000"/>
              </a:lnSpc>
              <a:buFont typeface="Arial,Sans-Serif" panose="020B0604020202020204" pitchFamily="34" charset="0"/>
            </a:pPr>
            <a:r>
              <a:rPr lang="en-US" sz="1200" b="1" dirty="0">
                <a:ea typeface="+mn-lt"/>
                <a:cs typeface="+mn-lt"/>
              </a:rPr>
              <a:t>Market Basket Analysis </a:t>
            </a:r>
            <a:r>
              <a:rPr lang="en-US" sz="1200" dirty="0">
                <a:ea typeface="+mn-lt"/>
                <a:cs typeface="+mn-lt"/>
              </a:rPr>
              <a:t>using association rules was performed to identify the relationships between the products purchased by the customers. </a:t>
            </a:r>
          </a:p>
          <a:p>
            <a:pPr>
              <a:lnSpc>
                <a:spcPct val="100000"/>
              </a:lnSpc>
              <a:buFont typeface="Arial,Sans-Serif" panose="020B0604020202020204" pitchFamily="34" charset="0"/>
            </a:pPr>
            <a:r>
              <a:rPr lang="en-US" sz="1200" dirty="0">
                <a:ea typeface="+mn-lt"/>
                <a:cs typeface="+mn-lt"/>
              </a:rPr>
              <a:t>This analysis helped to identify the products that are frequently purchased together, which can be used to create lucrative offers for the customers.</a:t>
            </a:r>
          </a:p>
          <a:p>
            <a:pPr marL="0" indent="0">
              <a:lnSpc>
                <a:spcPct val="100000"/>
              </a:lnSpc>
              <a:buNone/>
            </a:pPr>
            <a:endParaRPr lang="en-US" sz="900"/>
          </a:p>
          <a:p>
            <a:pPr>
              <a:lnSpc>
                <a:spcPct val="100000"/>
              </a:lnSpc>
            </a:pPr>
            <a:endParaRPr lang="en-US" sz="900"/>
          </a:p>
        </p:txBody>
      </p:sp>
    </p:spTree>
    <p:extLst>
      <p:ext uri="{BB962C8B-B14F-4D97-AF65-F5344CB8AC3E}">
        <p14:creationId xmlns:p14="http://schemas.microsoft.com/office/powerpoint/2010/main" val="17800404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8">
            <a:extLst>
              <a:ext uri="{FF2B5EF4-FFF2-40B4-BE49-F238E27FC236}">
                <a16:creationId xmlns:a16="http://schemas.microsoft.com/office/drawing/2014/main" id="{79477870-C64A-4E35-8F2F-05B7114F3C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9C1840E-D57B-8B5D-C49E-6651C8D8DBB8}"/>
              </a:ext>
            </a:extLst>
          </p:cNvPr>
          <p:cNvSpPr>
            <a:spLocks noGrp="1"/>
          </p:cNvSpPr>
          <p:nvPr>
            <p:ph type="title"/>
          </p:nvPr>
        </p:nvSpPr>
        <p:spPr>
          <a:xfrm>
            <a:off x="612648" y="1078992"/>
            <a:ext cx="6268770" cy="1536192"/>
          </a:xfrm>
        </p:spPr>
        <p:txBody>
          <a:bodyPr anchor="b">
            <a:normAutofit/>
          </a:bodyPr>
          <a:lstStyle/>
          <a:p>
            <a:r>
              <a:rPr lang="en-US" sz="5200"/>
              <a:t>Data Dictionary</a:t>
            </a:r>
          </a:p>
        </p:txBody>
      </p:sp>
      <p:sp>
        <p:nvSpPr>
          <p:cNvPr id="8" name="Rectangle 10">
            <a:extLst>
              <a:ext uri="{FF2B5EF4-FFF2-40B4-BE49-F238E27FC236}">
                <a16:creationId xmlns:a16="http://schemas.microsoft.com/office/drawing/2014/main" id="{8AEA628B-C8FF-4D0B-B111-F101F580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3202" y="363389"/>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12">
            <a:extLst>
              <a:ext uri="{FF2B5EF4-FFF2-40B4-BE49-F238E27FC236}">
                <a16:creationId xmlns:a16="http://schemas.microsoft.com/office/drawing/2014/main" id="{42663BD0-064C-40FC-A331-F49FCA9536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8506" y="2935541"/>
            <a:ext cx="621792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2" name="Picture 4" descr="Boxes On Rack In Warehouse">
            <a:extLst>
              <a:ext uri="{FF2B5EF4-FFF2-40B4-BE49-F238E27FC236}">
                <a16:creationId xmlns:a16="http://schemas.microsoft.com/office/drawing/2014/main" id="{2C2807BF-4802-BE93-0EA8-9EC2188A929C}"/>
              </a:ext>
            </a:extLst>
          </p:cNvPr>
          <p:cNvPicPr>
            <a:picLocks noChangeAspect="1"/>
          </p:cNvPicPr>
          <p:nvPr/>
        </p:nvPicPr>
        <p:blipFill rotWithShape="1">
          <a:blip r:embed="rId2"/>
          <a:srcRect l="32465" r="23722" b="-3"/>
          <a:stretch/>
        </p:blipFill>
        <p:spPr>
          <a:xfrm>
            <a:off x="7684006" y="10"/>
            <a:ext cx="4507993" cy="6857990"/>
          </a:xfrm>
          <a:prstGeom prst="rect">
            <a:avLst/>
          </a:prstGeom>
        </p:spPr>
      </p:pic>
      <p:graphicFrame>
        <p:nvGraphicFramePr>
          <p:cNvPr id="64" name="Content Placeholder 2">
            <a:extLst>
              <a:ext uri="{FF2B5EF4-FFF2-40B4-BE49-F238E27FC236}">
                <a16:creationId xmlns:a16="http://schemas.microsoft.com/office/drawing/2014/main" id="{6D488D03-BE45-7FB9-75D4-B3AB985DFF83}"/>
              </a:ext>
            </a:extLst>
          </p:cNvPr>
          <p:cNvGraphicFramePr>
            <a:graphicFrameLocks noGrp="1"/>
          </p:cNvGraphicFramePr>
          <p:nvPr>
            <p:extLst>
              <p:ext uri="{D42A27DB-BD31-4B8C-83A1-F6EECF244321}">
                <p14:modId xmlns:p14="http://schemas.microsoft.com/office/powerpoint/2010/main" val="986580579"/>
              </p:ext>
            </p:extLst>
          </p:nvPr>
        </p:nvGraphicFramePr>
        <p:xfrm>
          <a:off x="688388" y="3264580"/>
          <a:ext cx="5717243" cy="306968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5325490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79477870-C64A-4E35-8F2F-05B7114F3C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2CC5BCB-5340-51C0-2938-E45D034D8084}"/>
              </a:ext>
            </a:extLst>
          </p:cNvPr>
          <p:cNvSpPr>
            <a:spLocks noGrp="1"/>
          </p:cNvSpPr>
          <p:nvPr>
            <p:ph type="title"/>
          </p:nvPr>
        </p:nvSpPr>
        <p:spPr>
          <a:xfrm>
            <a:off x="612648" y="1078992"/>
            <a:ext cx="6268770" cy="1536192"/>
          </a:xfrm>
        </p:spPr>
        <p:txBody>
          <a:bodyPr anchor="b">
            <a:normAutofit/>
          </a:bodyPr>
          <a:lstStyle/>
          <a:p>
            <a:r>
              <a:rPr lang="en-US" sz="5200"/>
              <a:t>Duplicate Values:</a:t>
            </a:r>
          </a:p>
        </p:txBody>
      </p:sp>
      <p:sp>
        <p:nvSpPr>
          <p:cNvPr id="23" name="Rectangle 22">
            <a:extLst>
              <a:ext uri="{FF2B5EF4-FFF2-40B4-BE49-F238E27FC236}">
                <a16:creationId xmlns:a16="http://schemas.microsoft.com/office/drawing/2014/main" id="{8AEA628B-C8FF-4D0B-B111-F101F580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3202" y="363389"/>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Rectangle 24">
            <a:extLst>
              <a:ext uri="{FF2B5EF4-FFF2-40B4-BE49-F238E27FC236}">
                <a16:creationId xmlns:a16="http://schemas.microsoft.com/office/drawing/2014/main" id="{42663BD0-064C-40FC-A331-F49FCA9536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8506" y="2935541"/>
            <a:ext cx="621792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Content Placeholder 5">
            <a:extLst>
              <a:ext uri="{FF2B5EF4-FFF2-40B4-BE49-F238E27FC236}">
                <a16:creationId xmlns:a16="http://schemas.microsoft.com/office/drawing/2014/main" id="{13AD0FDD-223A-1F07-6897-8B1B98A7B106}"/>
              </a:ext>
            </a:extLst>
          </p:cNvPr>
          <p:cNvSpPr>
            <a:spLocks noGrp="1"/>
          </p:cNvSpPr>
          <p:nvPr>
            <p:ph idx="1"/>
          </p:nvPr>
        </p:nvSpPr>
        <p:spPr>
          <a:xfrm>
            <a:off x="615458" y="3355848"/>
            <a:ext cx="6268770" cy="2825496"/>
          </a:xfrm>
        </p:spPr>
        <p:txBody>
          <a:bodyPr vert="horz" lIns="91440" tIns="45720" rIns="91440" bIns="45720" rtlCol="0">
            <a:normAutofit/>
          </a:bodyPr>
          <a:lstStyle/>
          <a:p>
            <a:pPr>
              <a:lnSpc>
                <a:spcPct val="100000"/>
              </a:lnSpc>
            </a:pPr>
            <a:r>
              <a:rPr lang="en-US" sz="1300">
                <a:ea typeface="+mn-lt"/>
                <a:cs typeface="+mn-lt"/>
              </a:rPr>
              <a:t>It is generally a good practice to drop duplicate rows in a dataset as they do not provide any additional information and can skew the results of any analysis performed on the dataset. </a:t>
            </a:r>
          </a:p>
          <a:p>
            <a:pPr>
              <a:lnSpc>
                <a:spcPct val="100000"/>
              </a:lnSpc>
            </a:pPr>
            <a:r>
              <a:rPr lang="en-US" sz="1300">
                <a:ea typeface="+mn-lt"/>
                <a:cs typeface="+mn-lt"/>
              </a:rPr>
              <a:t>However, in this particular case, dropping duplicate rows may not be appropriate as there is no unique identifier for each row.</a:t>
            </a:r>
          </a:p>
          <a:p>
            <a:pPr>
              <a:lnSpc>
                <a:spcPct val="100000"/>
              </a:lnSpc>
            </a:pPr>
            <a:r>
              <a:rPr lang="en-US" sz="1300">
                <a:ea typeface="+mn-lt"/>
                <a:cs typeface="+mn-lt"/>
              </a:rPr>
              <a:t> Each row consists of a date, a customer ID, and a product purchased, but the same product can be purchased by multiple customers on the same date. </a:t>
            </a:r>
          </a:p>
          <a:p>
            <a:pPr>
              <a:lnSpc>
                <a:spcPct val="100000"/>
              </a:lnSpc>
            </a:pPr>
            <a:r>
              <a:rPr lang="en-US" sz="1300">
                <a:ea typeface="+mn-lt"/>
                <a:cs typeface="+mn-lt"/>
              </a:rPr>
              <a:t>Therefore, we drop duplicate rows, it may inadvertently remove valid information from the dataset.</a:t>
            </a:r>
          </a:p>
          <a:p>
            <a:pPr>
              <a:lnSpc>
                <a:spcPct val="100000"/>
              </a:lnSpc>
            </a:pPr>
            <a:r>
              <a:rPr lang="en-US" sz="1300"/>
              <a:t>So duplicate values are not removed from the dataset.</a:t>
            </a:r>
          </a:p>
        </p:txBody>
      </p:sp>
      <p:pic>
        <p:nvPicPr>
          <p:cNvPr id="8" name="Picture 7" descr="Digital financial graph">
            <a:extLst>
              <a:ext uri="{FF2B5EF4-FFF2-40B4-BE49-F238E27FC236}">
                <a16:creationId xmlns:a16="http://schemas.microsoft.com/office/drawing/2014/main" id="{0183DC50-C07F-C904-074E-232ECCF9D27C}"/>
              </a:ext>
            </a:extLst>
          </p:cNvPr>
          <p:cNvPicPr>
            <a:picLocks noChangeAspect="1"/>
          </p:cNvPicPr>
          <p:nvPr/>
        </p:nvPicPr>
        <p:blipFill rotWithShape="1">
          <a:blip r:embed="rId2"/>
          <a:srcRect l="36265" r="26760"/>
          <a:stretch/>
        </p:blipFill>
        <p:spPr>
          <a:xfrm>
            <a:off x="7684006" y="10"/>
            <a:ext cx="4507993" cy="6857990"/>
          </a:xfrm>
          <a:prstGeom prst="rect">
            <a:avLst/>
          </a:prstGeom>
        </p:spPr>
      </p:pic>
    </p:spTree>
    <p:extLst>
      <p:ext uri="{BB962C8B-B14F-4D97-AF65-F5344CB8AC3E}">
        <p14:creationId xmlns:p14="http://schemas.microsoft.com/office/powerpoint/2010/main" val="5604847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9477870-C64A-4E35-8F2F-05B7114F3C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52ECD6A-A01D-503E-B7DC-991CB42FE007}"/>
              </a:ext>
            </a:extLst>
          </p:cNvPr>
          <p:cNvSpPr>
            <a:spLocks noGrp="1"/>
          </p:cNvSpPr>
          <p:nvPr>
            <p:ph type="title"/>
          </p:nvPr>
        </p:nvSpPr>
        <p:spPr>
          <a:xfrm>
            <a:off x="612648" y="1078992"/>
            <a:ext cx="6268770" cy="1536192"/>
          </a:xfrm>
        </p:spPr>
        <p:txBody>
          <a:bodyPr anchor="b">
            <a:normAutofit/>
          </a:bodyPr>
          <a:lstStyle/>
          <a:p>
            <a:r>
              <a:rPr lang="en-US" sz="5200" dirty="0">
                <a:ea typeface="+mj-lt"/>
                <a:cs typeface="+mj-lt"/>
              </a:rPr>
              <a:t>Assumptions:</a:t>
            </a:r>
            <a:endParaRPr lang="en-US" sz="5200" dirty="0"/>
          </a:p>
        </p:txBody>
      </p:sp>
      <p:sp>
        <p:nvSpPr>
          <p:cNvPr id="11" name="Rectangle 10">
            <a:extLst>
              <a:ext uri="{FF2B5EF4-FFF2-40B4-BE49-F238E27FC236}">
                <a16:creationId xmlns:a16="http://schemas.microsoft.com/office/drawing/2014/main" id="{8AEA628B-C8FF-4D0B-B111-F101F580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3202" y="363389"/>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42663BD0-064C-40FC-A331-F49FCA9536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8506" y="2935541"/>
            <a:ext cx="621792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3FAE6E6E-BBC6-FB70-92D9-F58EA8B8290C}"/>
              </a:ext>
            </a:extLst>
          </p:cNvPr>
          <p:cNvSpPr>
            <a:spLocks noGrp="1"/>
          </p:cNvSpPr>
          <p:nvPr>
            <p:ph idx="1"/>
          </p:nvPr>
        </p:nvSpPr>
        <p:spPr>
          <a:xfrm>
            <a:off x="615458" y="3355848"/>
            <a:ext cx="6268770" cy="2825496"/>
          </a:xfrm>
        </p:spPr>
        <p:txBody>
          <a:bodyPr vert="horz" lIns="91440" tIns="45720" rIns="91440" bIns="45720" rtlCol="0" anchor="t">
            <a:normAutofit/>
          </a:bodyPr>
          <a:lstStyle/>
          <a:p>
            <a:pPr>
              <a:lnSpc>
                <a:spcPct val="100000"/>
              </a:lnSpc>
            </a:pPr>
            <a:r>
              <a:rPr lang="en-US" sz="1300" dirty="0">
                <a:ea typeface="+mn-lt"/>
                <a:cs typeface="+mn-lt"/>
              </a:rPr>
              <a:t>The data represents a list of items purchased at a grocery store on various dates.</a:t>
            </a:r>
            <a:endParaRPr lang="en-US" sz="1300" dirty="0"/>
          </a:p>
          <a:p>
            <a:pPr>
              <a:lnSpc>
                <a:spcPct val="100000"/>
              </a:lnSpc>
            </a:pPr>
            <a:r>
              <a:rPr lang="en-US" sz="1300" dirty="0">
                <a:ea typeface="+mn-lt"/>
                <a:cs typeface="+mn-lt"/>
              </a:rPr>
              <a:t>Each entry in the data represents a single item purchased.</a:t>
            </a:r>
            <a:endParaRPr lang="en-US" sz="1300" dirty="0"/>
          </a:p>
          <a:p>
            <a:pPr>
              <a:lnSpc>
                <a:spcPct val="100000"/>
              </a:lnSpc>
            </a:pPr>
            <a:r>
              <a:rPr lang="en-US" sz="1300" dirty="0">
                <a:ea typeface="+mn-lt"/>
                <a:cs typeface="+mn-lt"/>
              </a:rPr>
              <a:t>The first column in the data represents the date the item was purchased.</a:t>
            </a:r>
            <a:endParaRPr lang="en-US" sz="1300" dirty="0"/>
          </a:p>
          <a:p>
            <a:pPr>
              <a:lnSpc>
                <a:spcPct val="100000"/>
              </a:lnSpc>
            </a:pPr>
            <a:r>
              <a:rPr lang="en-US" sz="1300" dirty="0">
                <a:ea typeface="+mn-lt"/>
                <a:cs typeface="+mn-lt"/>
              </a:rPr>
              <a:t>The second column represents the customer who made the purchase.</a:t>
            </a:r>
            <a:endParaRPr lang="en-US" sz="1300" dirty="0"/>
          </a:p>
          <a:p>
            <a:pPr>
              <a:lnSpc>
                <a:spcPct val="100000"/>
              </a:lnSpc>
            </a:pPr>
            <a:r>
              <a:rPr lang="en-US" sz="1300" dirty="0">
                <a:ea typeface="+mn-lt"/>
                <a:cs typeface="+mn-lt"/>
              </a:rPr>
              <a:t>The third column represents the item purchased.</a:t>
            </a:r>
            <a:endParaRPr lang="en-US" sz="1300" dirty="0"/>
          </a:p>
          <a:p>
            <a:pPr>
              <a:lnSpc>
                <a:spcPct val="100000"/>
              </a:lnSpc>
            </a:pPr>
            <a:r>
              <a:rPr lang="en-US" sz="1300" dirty="0">
                <a:ea typeface="+mn-lt"/>
                <a:cs typeface="+mn-lt"/>
              </a:rPr>
              <a:t>The same item can be purchased by multiple customers on different dates.</a:t>
            </a:r>
            <a:endParaRPr lang="en-US" sz="1300" dirty="0"/>
          </a:p>
          <a:p>
            <a:pPr>
              <a:lnSpc>
                <a:spcPct val="100000"/>
              </a:lnSpc>
            </a:pPr>
            <a:r>
              <a:rPr lang="en-US" sz="1300" dirty="0">
                <a:ea typeface="+mn-lt"/>
                <a:cs typeface="+mn-lt"/>
              </a:rPr>
              <a:t>There is no information provided about the quantity or price of each item.</a:t>
            </a:r>
          </a:p>
          <a:p>
            <a:pPr>
              <a:lnSpc>
                <a:spcPct val="100000"/>
              </a:lnSpc>
            </a:pPr>
            <a:r>
              <a:rPr lang="en-US" sz="1300" dirty="0"/>
              <a:t>We have not dropped the duplicated values.</a:t>
            </a:r>
          </a:p>
        </p:txBody>
      </p:sp>
      <p:pic>
        <p:nvPicPr>
          <p:cNvPr id="5" name="Picture 4" descr="Stock exchange numbers">
            <a:extLst>
              <a:ext uri="{FF2B5EF4-FFF2-40B4-BE49-F238E27FC236}">
                <a16:creationId xmlns:a16="http://schemas.microsoft.com/office/drawing/2014/main" id="{0BB9AAC1-5437-BCD6-7E56-800919164C50}"/>
              </a:ext>
            </a:extLst>
          </p:cNvPr>
          <p:cNvPicPr>
            <a:picLocks noChangeAspect="1"/>
          </p:cNvPicPr>
          <p:nvPr/>
        </p:nvPicPr>
        <p:blipFill rotWithShape="1">
          <a:blip r:embed="rId2"/>
          <a:srcRect l="34617" r="21570" b="-3"/>
          <a:stretch/>
        </p:blipFill>
        <p:spPr>
          <a:xfrm>
            <a:off x="7684006" y="10"/>
            <a:ext cx="4507993" cy="6857990"/>
          </a:xfrm>
          <a:prstGeom prst="rect">
            <a:avLst/>
          </a:prstGeom>
        </p:spPr>
      </p:pic>
    </p:spTree>
    <p:extLst>
      <p:ext uri="{BB962C8B-B14F-4D97-AF65-F5344CB8AC3E}">
        <p14:creationId xmlns:p14="http://schemas.microsoft.com/office/powerpoint/2010/main" val="4106756774"/>
      </p:ext>
    </p:extLst>
  </p:cSld>
  <p:clrMapOvr>
    <a:masterClrMapping/>
  </p:clrMapOvr>
</p:sld>
</file>

<file path=ppt/theme/theme1.xml><?xml version="1.0" encoding="utf-8"?>
<a:theme xmlns:a="http://schemas.openxmlformats.org/drawingml/2006/main" name="AccentBoxVTI">
  <a:themeElements>
    <a:clrScheme name="AnalogousFromLightSeedRightStep">
      <a:dk1>
        <a:srgbClr val="000000"/>
      </a:dk1>
      <a:lt1>
        <a:srgbClr val="FFFFFF"/>
      </a:lt1>
      <a:dk2>
        <a:srgbClr val="302441"/>
      </a:dk2>
      <a:lt2>
        <a:srgbClr val="E8E6E2"/>
      </a:lt2>
      <a:accent1>
        <a:srgbClr val="92A1C4"/>
      </a:accent1>
      <a:accent2>
        <a:srgbClr val="867FBA"/>
      </a:accent2>
      <a:accent3>
        <a:srgbClr val="B096C6"/>
      </a:accent3>
      <a:accent4>
        <a:srgbClr val="B77FBA"/>
      </a:accent4>
      <a:accent5>
        <a:srgbClr val="C593B2"/>
      </a:accent5>
      <a:accent6>
        <a:srgbClr val="BA7F8B"/>
      </a:accent6>
      <a:hlink>
        <a:srgbClr val="928158"/>
      </a:hlink>
      <a:folHlink>
        <a:srgbClr val="7F7F7F"/>
      </a:folHlink>
    </a:clrScheme>
    <a:fontScheme name="Avenir">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ccentBoxVTI" id="{9F778A78-DC9A-453A-A82D-A75CAD503E15}" vid="{EA961113-7CC4-4569-8A6A-7BC2C1E2F401}"/>
    </a:ext>
  </a:extLst>
</a:theme>
</file>

<file path=docProps/app.xml><?xml version="1.0" encoding="utf-8"?>
<Properties xmlns="http://schemas.openxmlformats.org/officeDocument/2006/extended-properties" xmlns:vt="http://schemas.openxmlformats.org/officeDocument/2006/docPropsVTypes">
  <Template>office theme</Template>
  <TotalTime>0</TotalTime>
  <Words>0</Words>
  <Application>Microsoft Office PowerPoint</Application>
  <PresentationFormat>Widescreen</PresentationFormat>
  <Paragraphs>0</Paragraphs>
  <Slides>40</Slides>
  <Notes>0</Notes>
  <HiddenSlides>0</HiddenSlides>
  <MMClips>0</MMClips>
  <ScaleCrop>false</ScaleCrop>
  <HeadingPairs>
    <vt:vector size="4" baseType="variant">
      <vt:variant>
        <vt:lpstr>Theme</vt:lpstr>
      </vt:variant>
      <vt:variant>
        <vt:i4>1</vt:i4>
      </vt:variant>
      <vt:variant>
        <vt:lpstr>Slide Titles</vt:lpstr>
      </vt:variant>
      <vt:variant>
        <vt:i4>40</vt:i4>
      </vt:variant>
    </vt:vector>
  </HeadingPairs>
  <TitlesOfParts>
    <vt:vector size="41" baseType="lpstr">
      <vt:lpstr>AccentBoxVTI</vt:lpstr>
      <vt:lpstr>Grocery Store's Data MRA Project-Milestone 2</vt:lpstr>
      <vt:lpstr>Contents:</vt:lpstr>
      <vt:lpstr>Agenda:</vt:lpstr>
      <vt:lpstr>01  Executive Summary  Problem statement Executive Summary &amp; Data  Dictionary Assumptions about data</vt:lpstr>
      <vt:lpstr>Problem Statement</vt:lpstr>
      <vt:lpstr>Executive Summary:</vt:lpstr>
      <vt:lpstr>Data Dictionary</vt:lpstr>
      <vt:lpstr>Duplicate Values:</vt:lpstr>
      <vt:lpstr>Assumptions:</vt:lpstr>
      <vt:lpstr> 02 Exploratory Data Analysis</vt:lpstr>
      <vt:lpstr>Yearly Count of Products Sold</vt:lpstr>
      <vt:lpstr>Quarterly Count of Products Sold</vt:lpstr>
      <vt:lpstr>Monthly Count of Products Sold</vt:lpstr>
      <vt:lpstr>Day of the Month Count of Products Sold</vt:lpstr>
      <vt:lpstr>Weekly Count of Products  Sold</vt:lpstr>
      <vt:lpstr>Weekday Count of Products Sold</vt:lpstr>
      <vt:lpstr>Daily Count of Sales</vt:lpstr>
      <vt:lpstr>Count of Products Sold</vt:lpstr>
      <vt:lpstr>PowerPoint Presentation</vt:lpstr>
      <vt:lpstr>Count of Products Sold Yearly</vt:lpstr>
      <vt:lpstr>Count of Eatable Products Sold:</vt:lpstr>
      <vt:lpstr>Count of Non-Eatables Products Sold:</vt:lpstr>
      <vt:lpstr>Top three products over the years</vt:lpstr>
      <vt:lpstr>Count of Products sold in 2020 January and February</vt:lpstr>
      <vt:lpstr>Count of Products sold in 2019</vt:lpstr>
      <vt:lpstr>Count of Products sold in 2018</vt:lpstr>
      <vt:lpstr>Summary </vt:lpstr>
      <vt:lpstr>Recommendation:</vt:lpstr>
      <vt:lpstr>03 Market Basket Analysis</vt:lpstr>
      <vt:lpstr>Market Basket Analysis</vt:lpstr>
      <vt:lpstr>MRA KNIME Workflow</vt:lpstr>
      <vt:lpstr>Output Table</vt:lpstr>
      <vt:lpstr>Associations Identified</vt:lpstr>
      <vt:lpstr>Association Rule Parameters</vt:lpstr>
      <vt:lpstr>Market basket analysis, support, confidence, and lift values </vt:lpstr>
      <vt:lpstr>Association Rules</vt:lpstr>
      <vt:lpstr>Recommendation</vt:lpstr>
      <vt:lpstr>Recommendations:</vt:lpstr>
      <vt:lpstr>Summary</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
  <cp:revision>882</cp:revision>
  <dcterms:created xsi:type="dcterms:W3CDTF">2023-03-27T12:06:30Z</dcterms:created>
  <dcterms:modified xsi:type="dcterms:W3CDTF">2023-03-29T17:34:37Z</dcterms:modified>
</cp:coreProperties>
</file>